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27"/>
  </p:notesMasterIdLst>
  <p:sldIdLst>
    <p:sldId id="256" r:id="rId2"/>
    <p:sldId id="257" r:id="rId3"/>
    <p:sldId id="258" r:id="rId4"/>
    <p:sldId id="27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78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F41A068-6A12-47E3-B05D-7B25E866B1F1}">
          <p14:sldIdLst>
            <p14:sldId id="256"/>
            <p14:sldId id="257"/>
          </p14:sldIdLst>
        </p14:section>
        <p14:section name="개발환경" id="{3BF2B9D7-4C1E-4BB5-B650-E8196CDB44BE}">
          <p14:sldIdLst>
            <p14:sldId id="258"/>
            <p14:sldId id="279"/>
          </p14:sldIdLst>
        </p14:section>
        <p14:section name="ERD 설계" id="{6D709E0C-12ED-4D95-B2C0-A9A39E65BE67}">
          <p14:sldIdLst>
            <p14:sldId id="259"/>
          </p14:sldIdLst>
        </p14:section>
        <p14:section name="페이지 주요 기능 설명" id="{1FECD7E8-3ADD-4DCD-9A39-7A114E568094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서비스 설명" id="{6FCA5967-F4E7-4932-BAE0-269740D10CE6}">
          <p14:sldIdLst>
            <p14:sldId id="273"/>
            <p14:sldId id="274"/>
            <p14:sldId id="275"/>
            <p14:sldId id="276"/>
            <p14:sldId id="277"/>
            <p14:sldId id="280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E49"/>
    <a:srgbClr val="BDE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9" autoAdjust="0"/>
    <p:restoredTop sz="94660"/>
  </p:normalViewPr>
  <p:slideViewPr>
    <p:cSldViewPr>
      <p:cViewPr varScale="1">
        <p:scale>
          <a:sx n="71" d="100"/>
          <a:sy n="71" d="100"/>
        </p:scale>
        <p:origin x="258" y="5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3" d="100"/>
          <a:sy n="43" d="100"/>
        </p:scale>
        <p:origin x="347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DC44ED8-7AD5-4F03-A022-CE36DA8FBC1E}" type="datetime1">
              <a:rPr lang="ko-KR" altLang="en-US"/>
              <a:pPr lvl="0">
                <a:defRPr/>
              </a:pPr>
              <a:t>2024-03-04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EFE8C2A-FB47-4B27-8253-5196BCCF682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EFE8C2A-FB47-4B27-8253-5196BCCF682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EFE8C2A-FB47-4B27-8253-5196BCCF682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EFE8C2A-FB47-4B27-8253-5196BCCF682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EFE8C2A-FB47-4B27-8253-5196BCCF682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EFE8C2A-FB47-4B27-8253-5196BCCF682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EFE8C2A-FB47-4B27-8253-5196BCCF682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solidFill>
          <a:srgbClr val="2C6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533631F-C2F4-D769-8B56-FE8A79CEC196}"/>
              </a:ext>
            </a:extLst>
          </p:cNvPr>
          <p:cNvSpPr/>
          <p:nvPr userDrawn="1"/>
        </p:nvSpPr>
        <p:spPr>
          <a:xfrm>
            <a:off x="0" y="0"/>
            <a:ext cx="18288000" cy="10286999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57.png"/><Relationship Id="rId4" Type="http://schemas.openxmlformats.org/officeDocument/2006/relationships/image" Target="../media/image37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38.png"/><Relationship Id="rId10" Type="http://schemas.openxmlformats.org/officeDocument/2006/relationships/image" Target="../media/image62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38.png"/><Relationship Id="rId4" Type="http://schemas.openxmlformats.org/officeDocument/2006/relationships/image" Target="../media/image70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38.png"/><Relationship Id="rId4" Type="http://schemas.openxmlformats.org/officeDocument/2006/relationships/image" Target="../media/image81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1.pn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10" Type="http://schemas.openxmlformats.org/officeDocument/2006/relationships/image" Target="../media/image100.jpg"/><Relationship Id="rId4" Type="http://schemas.openxmlformats.org/officeDocument/2006/relationships/image" Target="../media/image96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06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5" Type="http://schemas.openxmlformats.org/officeDocument/2006/relationships/image" Target="../media/image71.png"/><Relationship Id="rId10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7.png"/><Relationship Id="rId7" Type="http://schemas.openxmlformats.org/officeDocument/2006/relationships/image" Target="../media/image1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09.png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6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3843" y="5370833"/>
            <a:ext cx="4457028" cy="14156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92225" y="3730155"/>
            <a:ext cx="2301263" cy="2029155"/>
            <a:chOff x="7992225" y="3730155"/>
            <a:chExt cx="2301263" cy="20291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2225" y="3730155"/>
              <a:ext cx="2301263" cy="20291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115" y="7859038"/>
            <a:ext cx="4964639" cy="23046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5777" y="402759"/>
            <a:ext cx="8482873" cy="26181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76596-1E9B-DE0B-05F4-7C751C0D9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92A1E9-49AF-6465-FFDD-E2FB658E8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9" t="32520" r="37175" b="36645"/>
          <a:stretch/>
        </p:blipFill>
        <p:spPr>
          <a:xfrm>
            <a:off x="1830880" y="1299691"/>
            <a:ext cx="3986723" cy="2400630"/>
          </a:xfrm>
          <a:prstGeom prst="rect">
            <a:avLst/>
          </a:prstGeom>
          <a:effectLst>
            <a:outerShdw blurRad="139700" dist="50800" dir="5400000" algn="ctr" rotWithShape="0">
              <a:schemeClr val="bg1">
                <a:lumMod val="50000"/>
                <a:alpha val="47000"/>
              </a:scheme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673E8A-3674-DD4B-56DF-F229F9362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23439" r="36917" b="28956"/>
          <a:stretch/>
        </p:blipFill>
        <p:spPr>
          <a:xfrm>
            <a:off x="1818980" y="4453460"/>
            <a:ext cx="4027582" cy="3650444"/>
          </a:xfrm>
          <a:prstGeom prst="rect">
            <a:avLst/>
          </a:prstGeom>
          <a:effectLst>
            <a:outerShdw blurRad="139700" dist="50800" dir="5400000" algn="ctr" rotWithShape="0">
              <a:schemeClr val="bg1">
                <a:lumMod val="50000"/>
                <a:alpha val="47000"/>
              </a:scheme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870274-C2F8-5FB2-9F09-51EF8D1EFB94}"/>
              </a:ext>
            </a:extLst>
          </p:cNvPr>
          <p:cNvSpPr txBox="1"/>
          <p:nvPr/>
        </p:nvSpPr>
        <p:spPr>
          <a:xfrm>
            <a:off x="328490" y="277494"/>
            <a:ext cx="889171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정보 수정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탈퇴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BC77A9-5544-52AA-85A1-30152FBA436D}"/>
              </a:ext>
            </a:extLst>
          </p:cNvPr>
          <p:cNvSpPr/>
          <p:nvPr/>
        </p:nvSpPr>
        <p:spPr>
          <a:xfrm>
            <a:off x="2157952" y="3210544"/>
            <a:ext cx="425121" cy="1835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15BC138-EB3D-6277-4144-B837AFE42A73}"/>
              </a:ext>
            </a:extLst>
          </p:cNvPr>
          <p:cNvCxnSpPr>
            <a:cxnSpLocks/>
          </p:cNvCxnSpPr>
          <p:nvPr/>
        </p:nvCxnSpPr>
        <p:spPr>
          <a:xfrm>
            <a:off x="2468772" y="3394112"/>
            <a:ext cx="0" cy="98192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16B3BF12-8A6F-F161-3BC1-D2165E7B502F}"/>
              </a:ext>
            </a:extLst>
          </p:cNvPr>
          <p:cNvGrpSpPr/>
          <p:nvPr/>
        </p:nvGrpSpPr>
        <p:grpSpPr>
          <a:xfrm>
            <a:off x="11965131" y="8472501"/>
            <a:ext cx="1593320" cy="790477"/>
            <a:chOff x="13129108" y="8404324"/>
            <a:chExt cx="1593320" cy="790477"/>
          </a:xfrm>
        </p:grpSpPr>
        <p:grpSp>
          <p:nvGrpSpPr>
            <p:cNvPr id="1004" name="그룹 1004">
              <a:extLst>
                <a:ext uri="{FF2B5EF4-FFF2-40B4-BE49-F238E27FC236}">
                  <a16:creationId xmlns:a16="http://schemas.microsoft.com/office/drawing/2014/main" id="{D49633CC-B5A3-36D9-CE69-27CCBFE72A11}"/>
                </a:ext>
              </a:extLst>
            </p:cNvPr>
            <p:cNvGrpSpPr/>
            <p:nvPr/>
          </p:nvGrpSpPr>
          <p:grpSpPr>
            <a:xfrm>
              <a:off x="13897514" y="8404324"/>
              <a:ext cx="824914" cy="790477"/>
              <a:chOff x="13897514" y="8404324"/>
              <a:chExt cx="824914" cy="790477"/>
            </a:xfrm>
          </p:grpSpPr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50C87738-903D-C044-62E8-90C7170B5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97514" y="8404324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E2FDC945-870F-1820-25B6-CF7D5C28F690}"/>
                </a:ext>
              </a:extLst>
            </p:cNvPr>
            <p:cNvGrpSpPr/>
            <p:nvPr/>
          </p:nvGrpSpPr>
          <p:grpSpPr>
            <a:xfrm>
              <a:off x="13129108" y="8580523"/>
              <a:ext cx="600130" cy="575077"/>
              <a:chOff x="13129108" y="8580523"/>
              <a:chExt cx="600130" cy="575077"/>
            </a:xfrm>
          </p:grpSpPr>
          <p:pic>
            <p:nvPicPr>
              <p:cNvPr id="12" name="Object 11">
                <a:extLst>
                  <a:ext uri="{FF2B5EF4-FFF2-40B4-BE49-F238E27FC236}">
                    <a16:creationId xmlns:a16="http://schemas.microsoft.com/office/drawing/2014/main" id="{AEE6C8A9-EC25-9382-EA4E-433F23EAA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29108" y="8580523"/>
                <a:ext cx="600130" cy="575077"/>
              </a:xfrm>
              <a:prstGeom prst="rect">
                <a:avLst/>
              </a:prstGeom>
            </p:spPr>
          </p:pic>
        </p:grpSp>
      </p:grpSp>
      <p:pic>
        <p:nvPicPr>
          <p:cNvPr id="986" name="그림 985">
            <a:extLst>
              <a:ext uri="{FF2B5EF4-FFF2-40B4-BE49-F238E27FC236}">
                <a16:creationId xmlns:a16="http://schemas.microsoft.com/office/drawing/2014/main" id="{2F025F17-4676-BEA7-066D-DCB86BC4D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4" t="24124" r="36666" b="30545"/>
          <a:stretch/>
        </p:blipFill>
        <p:spPr>
          <a:xfrm>
            <a:off x="6463673" y="1325524"/>
            <a:ext cx="3910911" cy="3352209"/>
          </a:xfrm>
          <a:prstGeom prst="rect">
            <a:avLst/>
          </a:prstGeom>
          <a:effectLst>
            <a:outerShdw blurRad="139700" dist="50800" dir="5400000" algn="ctr" rotWithShape="0">
              <a:schemeClr val="bg1">
                <a:lumMod val="50000"/>
                <a:alpha val="47000"/>
              </a:schemeClr>
            </a:outerShdw>
          </a:effectLst>
        </p:spPr>
      </p:pic>
      <p:pic>
        <p:nvPicPr>
          <p:cNvPr id="987" name="그림 986">
            <a:extLst>
              <a:ext uri="{FF2B5EF4-FFF2-40B4-BE49-F238E27FC236}">
                <a16:creationId xmlns:a16="http://schemas.microsoft.com/office/drawing/2014/main" id="{89A91BC9-8FA8-6CDB-7893-9F71A5B234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314" y="1296836"/>
            <a:ext cx="4353533" cy="1457528"/>
          </a:xfrm>
          <a:prstGeom prst="rect">
            <a:avLst/>
          </a:prstGeom>
        </p:spPr>
      </p:pic>
      <p:pic>
        <p:nvPicPr>
          <p:cNvPr id="988" name="그림 987">
            <a:extLst>
              <a:ext uri="{FF2B5EF4-FFF2-40B4-BE49-F238E27FC236}">
                <a16:creationId xmlns:a16="http://schemas.microsoft.com/office/drawing/2014/main" id="{C38228FB-1660-6B0F-68BB-0658F1706B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8" t="29853" r="37917" b="35215"/>
          <a:stretch/>
        </p:blipFill>
        <p:spPr>
          <a:xfrm>
            <a:off x="6463672" y="5335667"/>
            <a:ext cx="4353533" cy="3170909"/>
          </a:xfrm>
          <a:prstGeom prst="rect">
            <a:avLst/>
          </a:prstGeom>
          <a:effectLst>
            <a:outerShdw blurRad="139700" dist="50800" dir="5400000" algn="ctr" rotWithShape="0">
              <a:schemeClr val="bg1">
                <a:lumMod val="50000"/>
                <a:alpha val="47000"/>
              </a:schemeClr>
            </a:outerShdw>
          </a:effectLst>
        </p:spPr>
      </p:pic>
      <p:sp>
        <p:nvSpPr>
          <p:cNvPr id="989" name="직사각형 988">
            <a:extLst>
              <a:ext uri="{FF2B5EF4-FFF2-40B4-BE49-F238E27FC236}">
                <a16:creationId xmlns:a16="http://schemas.microsoft.com/office/drawing/2014/main" id="{CE646666-997C-9786-B1D8-8E2A3B68E557}"/>
              </a:ext>
            </a:extLst>
          </p:cNvPr>
          <p:cNvSpPr/>
          <p:nvPr/>
        </p:nvSpPr>
        <p:spPr>
          <a:xfrm>
            <a:off x="9496180" y="4164936"/>
            <a:ext cx="514278" cy="1986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0" name="직사각형 989">
            <a:extLst>
              <a:ext uri="{FF2B5EF4-FFF2-40B4-BE49-F238E27FC236}">
                <a16:creationId xmlns:a16="http://schemas.microsoft.com/office/drawing/2014/main" id="{4522223F-D78D-0D44-6ECF-92B62D3C91C3}"/>
              </a:ext>
            </a:extLst>
          </p:cNvPr>
          <p:cNvSpPr/>
          <p:nvPr/>
        </p:nvSpPr>
        <p:spPr>
          <a:xfrm>
            <a:off x="6769772" y="4164936"/>
            <a:ext cx="675340" cy="19456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1" name="직선 화살표 연결선 990">
            <a:extLst>
              <a:ext uri="{FF2B5EF4-FFF2-40B4-BE49-F238E27FC236}">
                <a16:creationId xmlns:a16="http://schemas.microsoft.com/office/drawing/2014/main" id="{B183210B-B615-9784-12BE-EF56F6F36966}"/>
              </a:ext>
            </a:extLst>
          </p:cNvPr>
          <p:cNvCxnSpPr>
            <a:cxnSpLocks/>
          </p:cNvCxnSpPr>
          <p:nvPr/>
        </p:nvCxnSpPr>
        <p:spPr>
          <a:xfrm flipV="1">
            <a:off x="10010458" y="3182432"/>
            <a:ext cx="1110576" cy="99857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직선 화살표 연결선 991">
            <a:extLst>
              <a:ext uri="{FF2B5EF4-FFF2-40B4-BE49-F238E27FC236}">
                <a16:creationId xmlns:a16="http://schemas.microsoft.com/office/drawing/2014/main" id="{646AC2FF-A4E8-1C03-8A4F-112CB6657F3F}"/>
              </a:ext>
            </a:extLst>
          </p:cNvPr>
          <p:cNvCxnSpPr>
            <a:cxnSpLocks/>
          </p:cNvCxnSpPr>
          <p:nvPr/>
        </p:nvCxnSpPr>
        <p:spPr>
          <a:xfrm>
            <a:off x="7435158" y="4380985"/>
            <a:ext cx="172886" cy="78234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40ED89E6-6DB6-56ED-AA4F-3B49996F65F6}"/>
              </a:ext>
            </a:extLst>
          </p:cNvPr>
          <p:cNvSpPr/>
          <p:nvPr/>
        </p:nvSpPr>
        <p:spPr>
          <a:xfrm>
            <a:off x="6463672" y="1316957"/>
            <a:ext cx="3910911" cy="336466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7" name="그림 996">
            <a:extLst>
              <a:ext uri="{FF2B5EF4-FFF2-40B4-BE49-F238E27FC236}">
                <a16:creationId xmlns:a16="http://schemas.microsoft.com/office/drawing/2014/main" id="{F539CF8E-38DE-3EE9-3344-298FDA2F8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314" y="2949899"/>
            <a:ext cx="5812168" cy="1357984"/>
          </a:xfrm>
          <a:prstGeom prst="rect">
            <a:avLst/>
          </a:prstGeom>
        </p:spPr>
      </p:pic>
      <p:pic>
        <p:nvPicPr>
          <p:cNvPr id="1013" name="그림 1012">
            <a:extLst>
              <a:ext uri="{FF2B5EF4-FFF2-40B4-BE49-F238E27FC236}">
                <a16:creationId xmlns:a16="http://schemas.microsoft.com/office/drawing/2014/main" id="{4E82570E-4B0D-6B22-A7CE-75D54F92E6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326662"/>
            <a:ext cx="4699265" cy="2143033"/>
          </a:xfrm>
          <a:prstGeom prst="rect">
            <a:avLst/>
          </a:prstGeom>
        </p:spPr>
      </p:pic>
      <p:cxnSp>
        <p:nvCxnSpPr>
          <p:cNvPr id="1015" name="직선 연결선 1014">
            <a:extLst>
              <a:ext uri="{FF2B5EF4-FFF2-40B4-BE49-F238E27FC236}">
                <a16:creationId xmlns:a16="http://schemas.microsoft.com/office/drawing/2014/main" id="{E49900D8-F571-3147-DB2C-25889C36A148}"/>
              </a:ext>
            </a:extLst>
          </p:cNvPr>
          <p:cNvCxnSpPr>
            <a:cxnSpLocks/>
          </p:cNvCxnSpPr>
          <p:nvPr/>
        </p:nvCxnSpPr>
        <p:spPr>
          <a:xfrm>
            <a:off x="11385314" y="4838700"/>
            <a:ext cx="598828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ject 3">
            <a:extLst>
              <a:ext uri="{FF2B5EF4-FFF2-40B4-BE49-F238E27FC236}">
                <a16:creationId xmlns:a16="http://schemas.microsoft.com/office/drawing/2014/main" id="{98D02945-2442-21D3-3A00-388B1E12756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7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18860-40C7-44E5-D2DE-5A44F8930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4C5468A3-28E5-CEC5-DA53-A79FCEA2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04" y="2511725"/>
            <a:ext cx="3720353" cy="1256435"/>
          </a:xfrm>
          <a:prstGeom prst="rect">
            <a:avLst/>
          </a:prstGeom>
          <a:effectLst>
            <a:outerShdw blurRad="330200" dist="50800" dir="5400000" algn="ctr" rotWithShape="0">
              <a:schemeClr val="bg1">
                <a:lumMod val="50000"/>
                <a:alpha val="29000"/>
              </a:schemeClr>
            </a:outerShdw>
          </a:effectLst>
        </p:spPr>
      </p:pic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FCD16096-FB96-4227-EAD2-9696A8DB1CC5}"/>
              </a:ext>
            </a:extLst>
          </p:cNvPr>
          <p:cNvGrpSpPr/>
          <p:nvPr/>
        </p:nvGrpSpPr>
        <p:grpSpPr>
          <a:xfrm rot="21312435">
            <a:off x="14159266" y="8720009"/>
            <a:ext cx="1597473" cy="813455"/>
            <a:chOff x="14912964" y="8718796"/>
            <a:chExt cx="1597473" cy="813455"/>
          </a:xfrm>
        </p:grpSpPr>
        <p:grpSp>
          <p:nvGrpSpPr>
            <p:cNvPr id="1004" name="그룹 1004">
              <a:extLst>
                <a:ext uri="{FF2B5EF4-FFF2-40B4-BE49-F238E27FC236}">
                  <a16:creationId xmlns:a16="http://schemas.microsoft.com/office/drawing/2014/main" id="{1D41587F-C1C7-635B-307D-8D0E3CDAC1AE}"/>
                </a:ext>
              </a:extLst>
            </p:cNvPr>
            <p:cNvGrpSpPr/>
            <p:nvPr/>
          </p:nvGrpSpPr>
          <p:grpSpPr>
            <a:xfrm>
              <a:off x="15685523" y="8741774"/>
              <a:ext cx="824914" cy="790477"/>
              <a:chOff x="15685523" y="8741774"/>
              <a:chExt cx="824914" cy="790477"/>
            </a:xfrm>
          </p:grpSpPr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25CC10B7-D408-DC8C-F194-A11E48963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850478">
                <a:off x="15685523" y="8741774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1DA9B3CB-B8BB-1BDA-0D07-29993FC87299}"/>
                </a:ext>
              </a:extLst>
            </p:cNvPr>
            <p:cNvGrpSpPr/>
            <p:nvPr/>
          </p:nvGrpSpPr>
          <p:grpSpPr>
            <a:xfrm>
              <a:off x="14912964" y="8718796"/>
              <a:ext cx="600130" cy="575077"/>
              <a:chOff x="14912964" y="8718796"/>
              <a:chExt cx="600130" cy="575077"/>
            </a:xfrm>
          </p:grpSpPr>
          <p:pic>
            <p:nvPicPr>
              <p:cNvPr id="12" name="Object 11">
                <a:extLst>
                  <a:ext uri="{FF2B5EF4-FFF2-40B4-BE49-F238E27FC236}">
                    <a16:creationId xmlns:a16="http://schemas.microsoft.com/office/drawing/2014/main" id="{8378E1DB-C993-6270-B26C-E6ECA66FB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935914">
                <a:off x="14912964" y="8718796"/>
                <a:ext cx="600130" cy="575077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B835465-CA30-150F-AB93-4795DB7272D4}"/>
              </a:ext>
            </a:extLst>
          </p:cNvPr>
          <p:cNvSpPr txBox="1"/>
          <p:nvPr/>
        </p:nvSpPr>
        <p:spPr>
          <a:xfrm>
            <a:off x="328490" y="277494"/>
            <a:ext cx="698671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아이디 찾기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80FE789-ABA7-9507-9D23-7A55B3565D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33605" r="35417" b="40668"/>
          <a:stretch/>
        </p:blipFill>
        <p:spPr>
          <a:xfrm>
            <a:off x="5581446" y="4027176"/>
            <a:ext cx="2744405" cy="1255364"/>
          </a:xfrm>
          <a:prstGeom prst="rect">
            <a:avLst/>
          </a:prstGeom>
          <a:effectLst>
            <a:outerShdw blurRad="330200" dist="50800" dir="5400000" algn="ctr" rotWithShape="0">
              <a:schemeClr val="bg1">
                <a:lumMod val="50000"/>
                <a:alpha val="29000"/>
              </a:schemeClr>
            </a:outerShdw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935B239-86CE-64B4-E787-9BC580C84F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9" t="32520" r="37175" b="36645"/>
          <a:stretch/>
        </p:blipFill>
        <p:spPr>
          <a:xfrm>
            <a:off x="904660" y="1146598"/>
            <a:ext cx="3986723" cy="2400630"/>
          </a:xfrm>
          <a:prstGeom prst="rect">
            <a:avLst/>
          </a:prstGeom>
          <a:effectLst>
            <a:outerShdw blurRad="330200" dist="50800" dir="5400000" algn="ctr" rotWithShape="0">
              <a:schemeClr val="bg1">
                <a:lumMod val="50000"/>
                <a:alpha val="29000"/>
              </a:schemeClr>
            </a:outerShdw>
          </a:effec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84140366-CAE8-A82E-D972-6859EF997D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35968" r="37700" b="40524"/>
          <a:stretch/>
        </p:blipFill>
        <p:spPr>
          <a:xfrm>
            <a:off x="6029699" y="1103023"/>
            <a:ext cx="3803673" cy="1789607"/>
          </a:xfrm>
          <a:prstGeom prst="rect">
            <a:avLst/>
          </a:prstGeom>
          <a:effectLst>
            <a:outerShdw blurRad="330200" dist="50800" dir="5400000" algn="ctr" rotWithShape="0">
              <a:schemeClr val="bg1">
                <a:lumMod val="50000"/>
                <a:alpha val="29000"/>
              </a:schemeClr>
            </a:outerShdw>
          </a:effec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1D479D3-2147-1511-25FC-E644BBC3D6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3" t="32846" r="37700" b="39436"/>
          <a:stretch/>
        </p:blipFill>
        <p:spPr>
          <a:xfrm>
            <a:off x="928807" y="4085704"/>
            <a:ext cx="3908612" cy="2243696"/>
          </a:xfrm>
          <a:prstGeom prst="rect">
            <a:avLst/>
          </a:prstGeom>
          <a:effectLst>
            <a:outerShdw blurRad="330200" dist="50800" dir="5400000" algn="ctr" rotWithShape="0">
              <a:schemeClr val="bg1">
                <a:lumMod val="50000"/>
                <a:alpha val="29000"/>
              </a:schemeClr>
            </a:outerShdw>
          </a:effectLst>
        </p:spPr>
      </p:pic>
      <p:sp>
        <p:nvSpPr>
          <p:cNvPr id="960" name="TextBox 959">
            <a:extLst>
              <a:ext uri="{FF2B5EF4-FFF2-40B4-BE49-F238E27FC236}">
                <a16:creationId xmlns:a16="http://schemas.microsoft.com/office/drawing/2014/main" id="{8241F835-0B50-F934-4FC8-3BE82BEA823E}"/>
              </a:ext>
            </a:extLst>
          </p:cNvPr>
          <p:cNvSpPr txBox="1"/>
          <p:nvPr/>
        </p:nvSpPr>
        <p:spPr>
          <a:xfrm>
            <a:off x="11297111" y="3293505"/>
            <a:ext cx="448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회원가입에서 기입한 이메일로 아이디 찾기</a:t>
            </a:r>
          </a:p>
        </p:txBody>
      </p:sp>
      <p:sp>
        <p:nvSpPr>
          <p:cNvPr id="961" name="직사각형 960">
            <a:extLst>
              <a:ext uri="{FF2B5EF4-FFF2-40B4-BE49-F238E27FC236}">
                <a16:creationId xmlns:a16="http://schemas.microsoft.com/office/drawing/2014/main" id="{4BBCDD1A-3218-4145-D68E-FD1950129C56}"/>
              </a:ext>
            </a:extLst>
          </p:cNvPr>
          <p:cNvSpPr/>
          <p:nvPr/>
        </p:nvSpPr>
        <p:spPr>
          <a:xfrm>
            <a:off x="3260455" y="3054834"/>
            <a:ext cx="546584" cy="1835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2" name="직사각형 961">
            <a:extLst>
              <a:ext uri="{FF2B5EF4-FFF2-40B4-BE49-F238E27FC236}">
                <a16:creationId xmlns:a16="http://schemas.microsoft.com/office/drawing/2014/main" id="{4C4B07B8-07F6-AC7B-8E57-B8D40F9621D4}"/>
              </a:ext>
            </a:extLst>
          </p:cNvPr>
          <p:cNvSpPr/>
          <p:nvPr/>
        </p:nvSpPr>
        <p:spPr>
          <a:xfrm>
            <a:off x="3943332" y="3054834"/>
            <a:ext cx="546584" cy="1835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3" name="직선 화살표 연결선 962">
            <a:extLst>
              <a:ext uri="{FF2B5EF4-FFF2-40B4-BE49-F238E27FC236}">
                <a16:creationId xmlns:a16="http://schemas.microsoft.com/office/drawing/2014/main" id="{895AC65D-A3A0-5703-215C-116B12B8C823}"/>
              </a:ext>
            </a:extLst>
          </p:cNvPr>
          <p:cNvCxnSpPr>
            <a:cxnSpLocks/>
          </p:cNvCxnSpPr>
          <p:nvPr/>
        </p:nvCxnSpPr>
        <p:spPr>
          <a:xfrm>
            <a:off x="4175463" y="3238402"/>
            <a:ext cx="0" cy="74302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직선 화살표 연결선 963">
            <a:extLst>
              <a:ext uri="{FF2B5EF4-FFF2-40B4-BE49-F238E27FC236}">
                <a16:creationId xmlns:a16="http://schemas.microsoft.com/office/drawing/2014/main" id="{CD848E9F-7C95-9D65-D0D3-898F819A57BA}"/>
              </a:ext>
            </a:extLst>
          </p:cNvPr>
          <p:cNvCxnSpPr>
            <a:cxnSpLocks/>
          </p:cNvCxnSpPr>
          <p:nvPr/>
        </p:nvCxnSpPr>
        <p:spPr>
          <a:xfrm flipV="1">
            <a:off x="3679121" y="2069421"/>
            <a:ext cx="1828800" cy="98541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직선 화살표 연결선 965">
            <a:extLst>
              <a:ext uri="{FF2B5EF4-FFF2-40B4-BE49-F238E27FC236}">
                <a16:creationId xmlns:a16="http://schemas.microsoft.com/office/drawing/2014/main" id="{5BBB234F-1A25-AA5C-FB06-AFA131F5CE5A}"/>
              </a:ext>
            </a:extLst>
          </p:cNvPr>
          <p:cNvCxnSpPr>
            <a:cxnSpLocks/>
          </p:cNvCxnSpPr>
          <p:nvPr/>
        </p:nvCxnSpPr>
        <p:spPr>
          <a:xfrm>
            <a:off x="4837419" y="5306502"/>
            <a:ext cx="442978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7" name="그룹 966">
            <a:extLst>
              <a:ext uri="{FF2B5EF4-FFF2-40B4-BE49-F238E27FC236}">
                <a16:creationId xmlns:a16="http://schemas.microsoft.com/office/drawing/2014/main" id="{558013DF-9C74-88CF-DBCB-50BF47B221DE}"/>
              </a:ext>
            </a:extLst>
          </p:cNvPr>
          <p:cNvGrpSpPr/>
          <p:nvPr/>
        </p:nvGrpSpPr>
        <p:grpSpPr>
          <a:xfrm>
            <a:off x="5957619" y="4929179"/>
            <a:ext cx="5339492" cy="2067777"/>
            <a:chOff x="6457144" y="6424105"/>
            <a:chExt cx="5339492" cy="2067777"/>
          </a:xfrm>
        </p:grpSpPr>
        <p:pic>
          <p:nvPicPr>
            <p:cNvPr id="968" name="그림 967">
              <a:extLst>
                <a:ext uri="{FF2B5EF4-FFF2-40B4-BE49-F238E27FC236}">
                  <a16:creationId xmlns:a16="http://schemas.microsoft.com/office/drawing/2014/main" id="{45065B7D-EDDC-7E4C-757F-A7E6BF181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144" y="6424105"/>
              <a:ext cx="5339492" cy="2067777"/>
            </a:xfrm>
            <a:prstGeom prst="rect">
              <a:avLst/>
            </a:prstGeom>
            <a:effectLst>
              <a:outerShdw blurRad="266700" dist="50800" dir="5400000" algn="ctr" rotWithShape="0">
                <a:schemeClr val="bg1">
                  <a:lumMod val="50000"/>
                  <a:alpha val="31000"/>
                </a:schemeClr>
              </a:outerShdw>
            </a:effectLst>
          </p:spPr>
        </p:pic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55833A0E-CD17-9766-D3D4-2F501D465EB8}"/>
                </a:ext>
              </a:extLst>
            </p:cNvPr>
            <p:cNvSpPr/>
            <p:nvPr/>
          </p:nvSpPr>
          <p:spPr>
            <a:xfrm>
              <a:off x="6890511" y="6544215"/>
              <a:ext cx="1428128" cy="161342"/>
            </a:xfrm>
            <a:prstGeom prst="rect">
              <a:avLst/>
            </a:prstGeom>
            <a:solidFill>
              <a:srgbClr val="2C6E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C4972A59-75BF-D2F1-3029-E93B35A19F2F}"/>
                </a:ext>
              </a:extLst>
            </p:cNvPr>
            <p:cNvSpPr/>
            <p:nvPr/>
          </p:nvSpPr>
          <p:spPr>
            <a:xfrm>
              <a:off x="6825860" y="7517970"/>
              <a:ext cx="3954556" cy="16149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1" name="직선 화살표 연결선 970">
              <a:extLst>
                <a:ext uri="{FF2B5EF4-FFF2-40B4-BE49-F238E27FC236}">
                  <a16:creationId xmlns:a16="http://schemas.microsoft.com/office/drawing/2014/main" id="{5DA97E65-E451-FAA4-298D-556131C26142}"/>
                </a:ext>
              </a:extLst>
            </p:cNvPr>
            <p:cNvCxnSpPr>
              <a:cxnSpLocks/>
            </p:cNvCxnSpPr>
            <p:nvPr/>
          </p:nvCxnSpPr>
          <p:spPr>
            <a:xfrm>
              <a:off x="6897654" y="7668743"/>
              <a:ext cx="412989" cy="331181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3" name="TextBox 972">
            <a:extLst>
              <a:ext uri="{FF2B5EF4-FFF2-40B4-BE49-F238E27FC236}">
                <a16:creationId xmlns:a16="http://schemas.microsoft.com/office/drawing/2014/main" id="{FAABB5F4-8917-63F0-FBF3-93E0D0B64C36}"/>
              </a:ext>
            </a:extLst>
          </p:cNvPr>
          <p:cNvSpPr txBox="1"/>
          <p:nvPr/>
        </p:nvSpPr>
        <p:spPr>
          <a:xfrm>
            <a:off x="563178" y="6647911"/>
            <a:ext cx="5018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회원가입된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아이디와 이메일이 맞는지 확인 후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재설정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html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재설정 이메일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html</a:t>
            </a:r>
          </a:p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재설정 이메일 제목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txt </a:t>
            </a:r>
          </a:p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전부 리디자인한 것으로 경로 변경을 위해 멤버변수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재선언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만약 아이디나 이메일이 맞지 않으면 팝업창을 띄우도록 </a:t>
            </a:r>
            <a:r>
              <a:rPr lang="en-US" altLang="ko-KR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form_valid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오버라이딩</a:t>
            </a:r>
            <a:endParaRPr lang="ko-KR" altLang="en-US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75" name="그림 974">
            <a:extLst>
              <a:ext uri="{FF2B5EF4-FFF2-40B4-BE49-F238E27FC236}">
                <a16:creationId xmlns:a16="http://schemas.microsoft.com/office/drawing/2014/main" id="{087D7508-93D2-4840-7EC1-43E8819917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1480" r="36712" b="36805"/>
          <a:stretch/>
        </p:blipFill>
        <p:spPr>
          <a:xfrm>
            <a:off x="7105050" y="6301332"/>
            <a:ext cx="3743973" cy="2180067"/>
          </a:xfrm>
          <a:prstGeom prst="rect">
            <a:avLst/>
          </a:prstGeom>
          <a:effectLst>
            <a:outerShdw blurRad="330200" dist="50800" dir="5400000" algn="ctr" rotWithShape="0">
              <a:schemeClr val="bg1">
                <a:lumMod val="50000"/>
                <a:alpha val="29000"/>
              </a:schemeClr>
            </a:outerShdw>
          </a:effectLst>
        </p:spPr>
      </p:pic>
      <p:pic>
        <p:nvPicPr>
          <p:cNvPr id="976" name="그림 975">
            <a:extLst>
              <a:ext uri="{FF2B5EF4-FFF2-40B4-BE49-F238E27FC236}">
                <a16:creationId xmlns:a16="http://schemas.microsoft.com/office/drawing/2014/main" id="{483F186B-288E-2F39-3DF3-BEE463C7DE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424" y="4223815"/>
            <a:ext cx="5066588" cy="4359287"/>
          </a:xfrm>
          <a:prstGeom prst="rect">
            <a:avLst/>
          </a:prstGeom>
        </p:spPr>
      </p:pic>
      <p:pic>
        <p:nvPicPr>
          <p:cNvPr id="981" name="그림 980">
            <a:extLst>
              <a:ext uri="{FF2B5EF4-FFF2-40B4-BE49-F238E27FC236}">
                <a16:creationId xmlns:a16="http://schemas.microsoft.com/office/drawing/2014/main" id="{EDB26EC2-D506-386B-639E-DA1E74E083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844" y="933422"/>
            <a:ext cx="6266476" cy="2171860"/>
          </a:xfrm>
          <a:prstGeom prst="rect">
            <a:avLst/>
          </a:prstGeom>
        </p:spPr>
      </p:pic>
      <p:cxnSp>
        <p:nvCxnSpPr>
          <p:cNvPr id="988" name="직선 연결선 987">
            <a:extLst>
              <a:ext uri="{FF2B5EF4-FFF2-40B4-BE49-F238E27FC236}">
                <a16:creationId xmlns:a16="http://schemas.microsoft.com/office/drawing/2014/main" id="{6040B154-BEB0-BE38-1556-0287B55F0ED8}"/>
              </a:ext>
            </a:extLst>
          </p:cNvPr>
          <p:cNvCxnSpPr>
            <a:cxnSpLocks/>
          </p:cNvCxnSpPr>
          <p:nvPr/>
        </p:nvCxnSpPr>
        <p:spPr>
          <a:xfrm>
            <a:off x="11385314" y="3848100"/>
            <a:ext cx="598828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ject 3">
            <a:extLst>
              <a:ext uri="{FF2B5EF4-FFF2-40B4-BE49-F238E27FC236}">
                <a16:creationId xmlns:a16="http://schemas.microsoft.com/office/drawing/2014/main" id="{DC3C7D44-6591-B96A-086C-E03E9B90C235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8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B35E-6786-B588-7A02-CE579C3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EFA11D78-0CBC-4BB1-7710-BD119B3FC9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A495BC-4E97-A147-0755-F95B796B3EFF}"/>
              </a:ext>
            </a:extLst>
          </p:cNvPr>
          <p:cNvSpPr txBox="1"/>
          <p:nvPr/>
        </p:nvSpPr>
        <p:spPr>
          <a:xfrm>
            <a:off x="328490" y="277494"/>
            <a:ext cx="607765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투어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B196265C-3F9F-B09F-7351-82FC330483F5}"/>
              </a:ext>
            </a:extLst>
          </p:cNvPr>
          <p:cNvGrpSpPr/>
          <p:nvPr/>
        </p:nvGrpSpPr>
        <p:grpSpPr>
          <a:xfrm>
            <a:off x="16488972" y="9270883"/>
            <a:ext cx="1569096" cy="901817"/>
            <a:chOff x="16488972" y="9075209"/>
            <a:chExt cx="1569096" cy="901817"/>
          </a:xfrm>
        </p:grpSpPr>
        <p:grpSp>
          <p:nvGrpSpPr>
            <p:cNvPr id="1004" name="그룹 1004">
              <a:extLst>
                <a:ext uri="{FF2B5EF4-FFF2-40B4-BE49-F238E27FC236}">
                  <a16:creationId xmlns:a16="http://schemas.microsoft.com/office/drawing/2014/main" id="{959B5F41-3B28-F819-E218-11124BB97620}"/>
                </a:ext>
              </a:extLst>
            </p:cNvPr>
            <p:cNvGrpSpPr/>
            <p:nvPr/>
          </p:nvGrpSpPr>
          <p:grpSpPr>
            <a:xfrm>
              <a:off x="17233154" y="9186549"/>
              <a:ext cx="824914" cy="790477"/>
              <a:chOff x="17233154" y="9186549"/>
              <a:chExt cx="824914" cy="790477"/>
            </a:xfrm>
          </p:grpSpPr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1A05E72A-3322-799F-BD94-45B1B2C2F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230794">
                <a:off x="17233154" y="9186549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2D1A02D6-4BDD-A3BE-2FE3-6EF67A19B77D}"/>
                </a:ext>
              </a:extLst>
            </p:cNvPr>
            <p:cNvGrpSpPr/>
            <p:nvPr/>
          </p:nvGrpSpPr>
          <p:grpSpPr>
            <a:xfrm>
              <a:off x="16488972" y="9075209"/>
              <a:ext cx="600130" cy="575077"/>
              <a:chOff x="16488972" y="9075209"/>
              <a:chExt cx="600130" cy="575077"/>
            </a:xfrm>
          </p:grpSpPr>
          <p:pic>
            <p:nvPicPr>
              <p:cNvPr id="12" name="Object 11">
                <a:extLst>
                  <a:ext uri="{FF2B5EF4-FFF2-40B4-BE49-F238E27FC236}">
                    <a16:creationId xmlns:a16="http://schemas.microsoft.com/office/drawing/2014/main" id="{86178990-759E-A348-30C1-664DE0B47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779359">
                <a:off x="16488972" y="9075209"/>
                <a:ext cx="600130" cy="575077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749C527-C2D8-ACF0-97E4-0B4F5D947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t="9894" r="21954" b="44311"/>
          <a:stretch/>
        </p:blipFill>
        <p:spPr>
          <a:xfrm>
            <a:off x="1039292" y="854253"/>
            <a:ext cx="5715000" cy="2165095"/>
          </a:xfrm>
          <a:prstGeom prst="rect">
            <a:avLst/>
          </a:prstGeom>
          <a:effectLst>
            <a:outerShdw blurRad="165100" dist="50800" dir="5400000" algn="ctr" rotWithShape="0">
              <a:schemeClr val="bg1">
                <a:lumMod val="50000"/>
                <a:alpha val="35000"/>
              </a:scheme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3BF4D3-959F-873D-E6FC-3F8CB548D0D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t="2360" r="16290" b="40020"/>
          <a:stretch/>
        </p:blipFill>
        <p:spPr>
          <a:xfrm>
            <a:off x="1916599" y="1866900"/>
            <a:ext cx="5047129" cy="7725423"/>
          </a:xfrm>
          <a:prstGeom prst="rect">
            <a:avLst/>
          </a:prstGeom>
          <a:effectLst>
            <a:outerShdw blurRad="165100" dist="50800" dir="5400000" algn="ctr" rotWithShape="0">
              <a:schemeClr val="bg1">
                <a:lumMod val="50000"/>
                <a:alpha val="35000"/>
              </a:scheme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8879C9-4F74-1B99-248E-C0558253C78F}"/>
              </a:ext>
            </a:extLst>
          </p:cNvPr>
          <p:cNvSpPr/>
          <p:nvPr/>
        </p:nvSpPr>
        <p:spPr>
          <a:xfrm>
            <a:off x="1916598" y="1848555"/>
            <a:ext cx="5047129" cy="77437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A55AF13-77D0-0FED-E1D9-06A1B979EB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4" t="61481" r="16752" b="741"/>
          <a:stretch/>
        </p:blipFill>
        <p:spPr>
          <a:xfrm>
            <a:off x="4646106" y="3498578"/>
            <a:ext cx="5047129" cy="5066117"/>
          </a:xfrm>
          <a:prstGeom prst="rect">
            <a:avLst/>
          </a:prstGeom>
          <a:effectLst>
            <a:outerShdw blurRad="165100" dist="50800" dir="5400000" algn="ctr" rotWithShape="0">
              <a:schemeClr val="bg1">
                <a:lumMod val="50000"/>
                <a:alpha val="35000"/>
              </a:scheme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E77073-9924-7ED3-6C45-08C6A15A94DF}"/>
              </a:ext>
            </a:extLst>
          </p:cNvPr>
          <p:cNvSpPr/>
          <p:nvPr/>
        </p:nvSpPr>
        <p:spPr>
          <a:xfrm>
            <a:off x="4646105" y="3498578"/>
            <a:ext cx="5047129" cy="50661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9001A02-AE86-FE5D-FFA6-DEAA9E71E969}"/>
              </a:ext>
            </a:extLst>
          </p:cNvPr>
          <p:cNvCxnSpPr>
            <a:cxnSpLocks/>
          </p:cNvCxnSpPr>
          <p:nvPr/>
        </p:nvCxnSpPr>
        <p:spPr>
          <a:xfrm>
            <a:off x="6963727" y="2933700"/>
            <a:ext cx="303007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E5888C6-C20B-E701-6C91-0283CAD7F8C9}"/>
              </a:ext>
            </a:extLst>
          </p:cNvPr>
          <p:cNvCxnSpPr>
            <a:cxnSpLocks/>
          </p:cNvCxnSpPr>
          <p:nvPr/>
        </p:nvCxnSpPr>
        <p:spPr>
          <a:xfrm flipV="1">
            <a:off x="8317399" y="2933700"/>
            <a:ext cx="0" cy="56487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E55C0094-6021-2BFE-34E3-D018F0FC6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575445"/>
            <a:ext cx="6222042" cy="609205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11086BB-2D8E-F642-50DB-C776C685D3E1}"/>
              </a:ext>
            </a:extLst>
          </p:cNvPr>
          <p:cNvSpPr txBox="1"/>
          <p:nvPr/>
        </p:nvSpPr>
        <p:spPr>
          <a:xfrm>
            <a:off x="10371134" y="6778505"/>
            <a:ext cx="629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목록에서 클릭한 투어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확인 후 해당 투어의 지도를 만들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좌표값과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데이터를 전부 </a:t>
            </a:r>
            <a:r>
              <a:rPr lang="en-US" altLang="ko-KR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가져오는 방식</a:t>
            </a:r>
          </a:p>
        </p:txBody>
      </p:sp>
    </p:spTree>
    <p:extLst>
      <p:ext uri="{BB962C8B-B14F-4D97-AF65-F5344CB8AC3E}">
        <p14:creationId xmlns:p14="http://schemas.microsoft.com/office/powerpoint/2010/main" val="167038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1315F-05D0-7CD7-0635-7EBDD248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80962DA4-2271-3F30-A6CF-FB0A277E696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102AB1-E0D2-BC9E-F4AC-F81B782721CB}"/>
              </a:ext>
            </a:extLst>
          </p:cNvPr>
          <p:cNvSpPr txBox="1"/>
          <p:nvPr/>
        </p:nvSpPr>
        <p:spPr>
          <a:xfrm>
            <a:off x="328490" y="277494"/>
            <a:ext cx="675811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투어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후기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질문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대댓글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B1F0EC-56CA-90E9-72E6-8C357BD49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30" y="3740660"/>
            <a:ext cx="6970580" cy="1579227"/>
          </a:xfrm>
          <a:prstGeom prst="rect">
            <a:avLst/>
          </a:prstGeom>
          <a:effectLst>
            <a:outerShdw blurRad="317500" dist="50800" dir="5400000" algn="ctr" rotWithShape="0">
              <a:schemeClr val="bg1">
                <a:lumMod val="50000"/>
                <a:alpha val="34000"/>
              </a:scheme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33A04A-171F-8D2F-F8FB-972F6453C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30" y="1114391"/>
            <a:ext cx="6970580" cy="2258560"/>
          </a:xfrm>
          <a:prstGeom prst="rect">
            <a:avLst/>
          </a:prstGeom>
          <a:effectLst>
            <a:outerShdw blurRad="228600" dist="50800" dir="5400000" algn="ctr" rotWithShape="0">
              <a:schemeClr val="bg1">
                <a:lumMod val="50000"/>
                <a:alpha val="27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593090-BBD4-B12E-4D42-7F72A87DC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30" y="5737568"/>
            <a:ext cx="6970580" cy="2479197"/>
          </a:xfrm>
          <a:prstGeom prst="rect">
            <a:avLst/>
          </a:prstGeom>
          <a:effectLst>
            <a:outerShdw blurRad="228600" dist="50800" dir="5400000" algn="ctr" rotWithShape="0">
              <a:schemeClr val="bg1">
                <a:lumMod val="50000"/>
                <a:alpha val="27000"/>
              </a:scheme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F35014-D7D9-0322-19BD-43E29D122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005666"/>
            <a:ext cx="4575221" cy="50959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FDD1F2-25E3-E08F-A965-3CC79A33B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810" y="3541096"/>
            <a:ext cx="4277322" cy="166710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43C8FC-4185-1D30-69C7-638729922516}"/>
              </a:ext>
            </a:extLst>
          </p:cNvPr>
          <p:cNvSpPr/>
          <p:nvPr/>
        </p:nvSpPr>
        <p:spPr>
          <a:xfrm>
            <a:off x="982230" y="1714861"/>
            <a:ext cx="6970580" cy="16487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C5D5F1-D31E-4237-E052-1A750FC6178C}"/>
              </a:ext>
            </a:extLst>
          </p:cNvPr>
          <p:cNvSpPr txBox="1"/>
          <p:nvPr/>
        </p:nvSpPr>
        <p:spPr>
          <a:xfrm>
            <a:off x="8305800" y="1109717"/>
            <a:ext cx="861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후기는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별점을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0.5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단위씩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계산하며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ajax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값들을 전부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views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전달한 다음 </a:t>
            </a:r>
            <a:r>
              <a:rPr lang="en-US" altLang="ko-KR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저장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삭제함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첨부파일 삭제를 체크할 시 업로드했던 이미지 전부 삭제 가능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후기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질문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/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대댓글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전부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admin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 작성한 사용자일 때만 수정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 가능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DFE7F87-3BE5-638D-CC64-A8D6374D9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273" y="5319887"/>
            <a:ext cx="4372585" cy="278168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5A31E-E55C-1CE7-B27C-3AF12FA1F434}"/>
              </a:ext>
            </a:extLst>
          </p:cNvPr>
          <p:cNvSpPr/>
          <p:nvPr/>
        </p:nvSpPr>
        <p:spPr>
          <a:xfrm>
            <a:off x="1166594" y="7339716"/>
            <a:ext cx="814606" cy="24218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24B07755-C4E3-F24C-32AD-A8AF036BEFDD}"/>
              </a:ext>
            </a:extLst>
          </p:cNvPr>
          <p:cNvGrpSpPr/>
          <p:nvPr/>
        </p:nvGrpSpPr>
        <p:grpSpPr>
          <a:xfrm>
            <a:off x="16488972" y="9270883"/>
            <a:ext cx="1569096" cy="901817"/>
            <a:chOff x="16488972" y="9075209"/>
            <a:chExt cx="1569096" cy="901817"/>
          </a:xfrm>
        </p:grpSpPr>
        <p:grpSp>
          <p:nvGrpSpPr>
            <p:cNvPr id="11" name="그룹 1004">
              <a:extLst>
                <a:ext uri="{FF2B5EF4-FFF2-40B4-BE49-F238E27FC236}">
                  <a16:creationId xmlns:a16="http://schemas.microsoft.com/office/drawing/2014/main" id="{5478933A-D189-4621-E63E-2876EAFBA793}"/>
                </a:ext>
              </a:extLst>
            </p:cNvPr>
            <p:cNvGrpSpPr/>
            <p:nvPr/>
          </p:nvGrpSpPr>
          <p:grpSpPr>
            <a:xfrm>
              <a:off x="17233154" y="9186549"/>
              <a:ext cx="824914" cy="790477"/>
              <a:chOff x="17233154" y="9186549"/>
              <a:chExt cx="824914" cy="790477"/>
            </a:xfrm>
          </p:grpSpPr>
          <p:pic>
            <p:nvPicPr>
              <p:cNvPr id="18" name="Object 8">
                <a:extLst>
                  <a:ext uri="{FF2B5EF4-FFF2-40B4-BE49-F238E27FC236}">
                    <a16:creationId xmlns:a16="http://schemas.microsoft.com/office/drawing/2014/main" id="{55021097-7FE7-805D-34D7-C0C965A49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230794">
                <a:off x="17233154" y="9186549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12" name="그룹 1005">
              <a:extLst>
                <a:ext uri="{FF2B5EF4-FFF2-40B4-BE49-F238E27FC236}">
                  <a16:creationId xmlns:a16="http://schemas.microsoft.com/office/drawing/2014/main" id="{4DBB6694-1A98-7E8C-44CA-545E6E8EFDBA}"/>
                </a:ext>
              </a:extLst>
            </p:cNvPr>
            <p:cNvGrpSpPr/>
            <p:nvPr/>
          </p:nvGrpSpPr>
          <p:grpSpPr>
            <a:xfrm>
              <a:off x="16488972" y="9075209"/>
              <a:ext cx="600130" cy="575077"/>
              <a:chOff x="16488972" y="9075209"/>
              <a:chExt cx="600130" cy="575077"/>
            </a:xfrm>
          </p:grpSpPr>
          <p:pic>
            <p:nvPicPr>
              <p:cNvPr id="15" name="Object 11">
                <a:extLst>
                  <a:ext uri="{FF2B5EF4-FFF2-40B4-BE49-F238E27FC236}">
                    <a16:creationId xmlns:a16="http://schemas.microsoft.com/office/drawing/2014/main" id="{EF1A0056-0101-8A09-BCF7-D88100A3E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779359">
                <a:off x="16488972" y="9075209"/>
                <a:ext cx="600130" cy="5750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9276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87C24-7D51-2191-0899-E6EB37395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719CAD02-06BC-3CAE-2C44-77DBE094272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FA1F8E2-4543-B4F2-F37C-4722E4C55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29" y="789019"/>
            <a:ext cx="7397372" cy="7021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3236C2-D23C-3204-574E-0A1B791F8E33}"/>
              </a:ext>
            </a:extLst>
          </p:cNvPr>
          <p:cNvSpPr txBox="1"/>
          <p:nvPr/>
        </p:nvSpPr>
        <p:spPr>
          <a:xfrm>
            <a:off x="328490" y="277494"/>
            <a:ext cx="607765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투어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대댓글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조회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DA7970B-30DC-F0DF-D0F8-F88D5ED20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1" y="1269953"/>
            <a:ext cx="6570199" cy="1857855"/>
          </a:xfrm>
          <a:prstGeom prst="rect">
            <a:avLst/>
          </a:prstGeom>
          <a:effectLst>
            <a:outerShdw blurRad="304800" dist="50800" dir="5400000" algn="ctr" rotWithShape="0">
              <a:schemeClr val="bg1">
                <a:lumMod val="50000"/>
                <a:alpha val="32000"/>
              </a:scheme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7F338EA-0BE2-05DD-83A8-6513E0356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66" y="3409653"/>
            <a:ext cx="6624134" cy="1244072"/>
          </a:xfrm>
          <a:prstGeom prst="rect">
            <a:avLst/>
          </a:prstGeom>
          <a:effectLst>
            <a:outerShdw blurRad="203200" dist="50800" dir="5400000" algn="ctr" rotWithShape="0">
              <a:schemeClr val="bg1">
                <a:lumMod val="50000"/>
                <a:alpha val="37000"/>
              </a:scheme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4DEA356-3AB4-6AFD-1E2D-1CEA059CA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3" y="4935570"/>
            <a:ext cx="6553199" cy="2024345"/>
          </a:xfrm>
          <a:prstGeom prst="rect">
            <a:avLst/>
          </a:prstGeom>
          <a:effectLst>
            <a:outerShdw blurRad="203200" dist="50800" dir="5400000" algn="ctr" rotWithShape="0">
              <a:schemeClr val="bg1">
                <a:lumMod val="50000"/>
                <a:alpha val="37000"/>
              </a:scheme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93E2FCE-F131-36A5-33F9-51799AFEBD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837" y="1038498"/>
            <a:ext cx="4714821" cy="3261138"/>
          </a:xfrm>
          <a:prstGeom prst="rect">
            <a:avLst/>
          </a:prstGeom>
          <a:effectLst>
            <a:outerShdw blurRad="2032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47756A-8402-7C56-D9B5-5AB335334F67}"/>
              </a:ext>
            </a:extLst>
          </p:cNvPr>
          <p:cNvSpPr txBox="1"/>
          <p:nvPr/>
        </p:nvSpPr>
        <p:spPr>
          <a:xfrm>
            <a:off x="373468" y="7308830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후기 또는 질문에 작성된 답글이 한 개라도 있으면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more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생성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more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클릭 시 해당에 맞는 답글을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ajax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보여주면서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more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버튼이 있던 곳은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close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버튼으로 변경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close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버튼을 누르면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대댓글을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숨기며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more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버튼으로 변경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60FD0C-8E0B-A4CD-ED7B-13AA1106B11D}"/>
              </a:ext>
            </a:extLst>
          </p:cNvPr>
          <p:cNvSpPr/>
          <p:nvPr/>
        </p:nvSpPr>
        <p:spPr>
          <a:xfrm>
            <a:off x="516401" y="2781300"/>
            <a:ext cx="321799" cy="27943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EC59CA-EF14-4CB6-A571-2700F2B3DE0B}"/>
              </a:ext>
            </a:extLst>
          </p:cNvPr>
          <p:cNvCxnSpPr>
            <a:cxnSpLocks/>
          </p:cNvCxnSpPr>
          <p:nvPr/>
        </p:nvCxnSpPr>
        <p:spPr>
          <a:xfrm>
            <a:off x="838200" y="2818938"/>
            <a:ext cx="64008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8D00B65A-80DF-A182-7C55-6CEB8A48CEC7}"/>
              </a:ext>
            </a:extLst>
          </p:cNvPr>
          <p:cNvGrpSpPr/>
          <p:nvPr/>
        </p:nvGrpSpPr>
        <p:grpSpPr>
          <a:xfrm>
            <a:off x="16488972" y="9270883"/>
            <a:ext cx="1569096" cy="901817"/>
            <a:chOff x="16488972" y="9075209"/>
            <a:chExt cx="1569096" cy="901817"/>
          </a:xfrm>
        </p:grpSpPr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806AADC7-F113-5C75-A88E-C80DA38C6E49}"/>
                </a:ext>
              </a:extLst>
            </p:cNvPr>
            <p:cNvGrpSpPr/>
            <p:nvPr/>
          </p:nvGrpSpPr>
          <p:grpSpPr>
            <a:xfrm>
              <a:off x="17233154" y="9186549"/>
              <a:ext cx="824914" cy="790477"/>
              <a:chOff x="17233154" y="9186549"/>
              <a:chExt cx="824914" cy="790477"/>
            </a:xfrm>
          </p:grpSpPr>
          <p:pic>
            <p:nvPicPr>
              <p:cNvPr id="10" name="Object 8">
                <a:extLst>
                  <a:ext uri="{FF2B5EF4-FFF2-40B4-BE49-F238E27FC236}">
                    <a16:creationId xmlns:a16="http://schemas.microsoft.com/office/drawing/2014/main" id="{EE9A66BC-BAB8-3CF4-4ACF-1F649DC8B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230794">
                <a:off x="17233154" y="9186549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A430AE-5251-DB4F-DD56-A804A97716B7}"/>
                </a:ext>
              </a:extLst>
            </p:cNvPr>
            <p:cNvGrpSpPr/>
            <p:nvPr/>
          </p:nvGrpSpPr>
          <p:grpSpPr>
            <a:xfrm>
              <a:off x="16488972" y="9075209"/>
              <a:ext cx="600130" cy="575077"/>
              <a:chOff x="16488972" y="9075209"/>
              <a:chExt cx="600130" cy="575077"/>
            </a:xfrm>
          </p:grpSpPr>
          <p:pic>
            <p:nvPicPr>
              <p:cNvPr id="9" name="Object 11">
                <a:extLst>
                  <a:ext uri="{FF2B5EF4-FFF2-40B4-BE49-F238E27FC236}">
                    <a16:creationId xmlns:a16="http://schemas.microsoft.com/office/drawing/2014/main" id="{D5A59D5F-E8AF-04C6-AF3D-3E4E03C56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79359">
                <a:off x="16488972" y="9075209"/>
                <a:ext cx="600130" cy="5750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875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41F9A-07AE-AA20-43C0-38CC44255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A17EFE21-D0C0-70BE-A3E9-D9429D9741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0043888-B791-76B9-3EFB-8DDE19290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45" y="1313988"/>
            <a:ext cx="6778926" cy="2384574"/>
          </a:xfrm>
          <a:prstGeom prst="rect">
            <a:avLst/>
          </a:prstGeom>
          <a:effectLst>
            <a:outerShdw blurRad="279400" dist="50800" dir="5400000" algn="ctr" rotWithShape="0">
              <a:schemeClr val="bg1">
                <a:lumMod val="50000"/>
                <a:alpha val="36000"/>
              </a:scheme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BC782A-8B94-E0E9-1785-94C7BE8E7270}"/>
              </a:ext>
            </a:extLst>
          </p:cNvPr>
          <p:cNvSpPr txBox="1"/>
          <p:nvPr/>
        </p:nvSpPr>
        <p:spPr>
          <a:xfrm>
            <a:off x="328490" y="277494"/>
            <a:ext cx="645331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투어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예약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C7CCEA0-EA97-B4BA-0B45-CE79CAC66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5" y="1561701"/>
            <a:ext cx="4287811" cy="1776536"/>
          </a:xfrm>
          <a:prstGeom prst="rect">
            <a:avLst/>
          </a:prstGeom>
          <a:effectLst>
            <a:outerShdw blurRad="279400" dist="50800" dir="5400000" algn="ctr" rotWithShape="0">
              <a:schemeClr val="bg1">
                <a:lumMod val="50000"/>
                <a:alpha val="36000"/>
              </a:scheme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72749B-5284-F8D0-71A6-DCCB4558C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87" y="2178674"/>
            <a:ext cx="3001108" cy="112209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A22E2DF-B254-5396-2EE8-915D57534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2" y="4410328"/>
            <a:ext cx="6156648" cy="509460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8D7BDB-CA9A-26BA-9AE5-4B38A320FEED}"/>
              </a:ext>
            </a:extLst>
          </p:cNvPr>
          <p:cNvSpPr/>
          <p:nvPr/>
        </p:nvSpPr>
        <p:spPr>
          <a:xfrm>
            <a:off x="609846" y="1561139"/>
            <a:ext cx="4294666" cy="17765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B2F7318-ECDD-06C1-5264-ED36BE0883B8}"/>
              </a:ext>
            </a:extLst>
          </p:cNvPr>
          <p:cNvCxnSpPr>
            <a:cxnSpLocks/>
          </p:cNvCxnSpPr>
          <p:nvPr/>
        </p:nvCxnSpPr>
        <p:spPr>
          <a:xfrm>
            <a:off x="4926379" y="2159086"/>
            <a:ext cx="439288" cy="58063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86D66A9-85F6-0601-EE47-AF6A2428D38C}"/>
              </a:ext>
            </a:extLst>
          </p:cNvPr>
          <p:cNvCxnSpPr>
            <a:cxnSpLocks/>
          </p:cNvCxnSpPr>
          <p:nvPr/>
        </p:nvCxnSpPr>
        <p:spPr>
          <a:xfrm flipV="1">
            <a:off x="8053148" y="1926997"/>
            <a:ext cx="417867" cy="25167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00598F2-836F-DEC3-18ED-D0EF94B03407}"/>
              </a:ext>
            </a:extLst>
          </p:cNvPr>
          <p:cNvGrpSpPr/>
          <p:nvPr/>
        </p:nvGrpSpPr>
        <p:grpSpPr>
          <a:xfrm>
            <a:off x="13243248" y="2151373"/>
            <a:ext cx="3226798" cy="1863972"/>
            <a:chOff x="7467600" y="6021159"/>
            <a:chExt cx="4054112" cy="234187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831409-CDA4-6BEC-E98C-9EF6AC054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6021159"/>
              <a:ext cx="4015789" cy="2341873"/>
            </a:xfrm>
            <a:prstGeom prst="rect">
              <a:avLst/>
            </a:prstGeom>
            <a:effectLst>
              <a:outerShdw blurRad="279400" dist="50800" dir="5400000" algn="ctr" rotWithShape="0">
                <a:schemeClr val="bg1">
                  <a:lumMod val="50000"/>
                  <a:alpha val="36000"/>
                </a:schemeClr>
              </a:outerShdw>
            </a:effectLst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68FA3C-5BB5-B296-8339-283F61580CF2}"/>
                </a:ext>
              </a:extLst>
            </p:cNvPr>
            <p:cNvSpPr/>
            <p:nvPr/>
          </p:nvSpPr>
          <p:spPr>
            <a:xfrm>
              <a:off x="7467600" y="6037058"/>
              <a:ext cx="4054112" cy="230238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7F2F6EB-5936-794F-9CDD-5691D48D5F9B}"/>
              </a:ext>
            </a:extLst>
          </p:cNvPr>
          <p:cNvSpPr txBox="1"/>
          <p:nvPr/>
        </p:nvSpPr>
        <p:spPr>
          <a:xfrm>
            <a:off x="13461001" y="4643751"/>
            <a:ext cx="4269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 시 투어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확인 후 예약한 시간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회원정보 등의 데이터를 이메일로 전송</a:t>
            </a:r>
            <a:b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 후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이상 미결제 시 자동 예약 취소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예약을 변경했을 경우 변경 날짜부터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이상 미결제 시에도 예약 취소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64" name="그림 963">
            <a:extLst>
              <a:ext uri="{FF2B5EF4-FFF2-40B4-BE49-F238E27FC236}">
                <a16:creationId xmlns:a16="http://schemas.microsoft.com/office/drawing/2014/main" id="{2D902A75-530E-9CB5-EB38-4CEA202119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45" y="4410328"/>
            <a:ext cx="6299311" cy="4005425"/>
          </a:xfrm>
          <a:prstGeom prst="rect">
            <a:avLst/>
          </a:prstGeom>
        </p:spPr>
      </p:pic>
      <p:grpSp>
        <p:nvGrpSpPr>
          <p:cNvPr id="3" name="그룹 1003">
            <a:extLst>
              <a:ext uri="{FF2B5EF4-FFF2-40B4-BE49-F238E27FC236}">
                <a16:creationId xmlns:a16="http://schemas.microsoft.com/office/drawing/2014/main" id="{657FFED4-9B7C-09E9-BE85-C3285675D66D}"/>
              </a:ext>
            </a:extLst>
          </p:cNvPr>
          <p:cNvGrpSpPr/>
          <p:nvPr/>
        </p:nvGrpSpPr>
        <p:grpSpPr>
          <a:xfrm>
            <a:off x="16488972" y="9270883"/>
            <a:ext cx="1569096" cy="901817"/>
            <a:chOff x="16488972" y="9075209"/>
            <a:chExt cx="1569096" cy="901817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410FDCCD-0CBF-C23C-8F65-B7B42E709ED7}"/>
                </a:ext>
              </a:extLst>
            </p:cNvPr>
            <p:cNvGrpSpPr/>
            <p:nvPr/>
          </p:nvGrpSpPr>
          <p:grpSpPr>
            <a:xfrm>
              <a:off x="17233154" y="9186549"/>
              <a:ext cx="824914" cy="790477"/>
              <a:chOff x="17233154" y="9186549"/>
              <a:chExt cx="824914" cy="790477"/>
            </a:xfrm>
          </p:grpSpPr>
          <p:pic>
            <p:nvPicPr>
              <p:cNvPr id="10" name="Object 8">
                <a:extLst>
                  <a:ext uri="{FF2B5EF4-FFF2-40B4-BE49-F238E27FC236}">
                    <a16:creationId xmlns:a16="http://schemas.microsoft.com/office/drawing/2014/main" id="{DA16885C-518E-C52A-8C7E-88FBE3D73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230794">
                <a:off x="17233154" y="9186549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7" name="그룹 1005">
              <a:extLst>
                <a:ext uri="{FF2B5EF4-FFF2-40B4-BE49-F238E27FC236}">
                  <a16:creationId xmlns:a16="http://schemas.microsoft.com/office/drawing/2014/main" id="{39E4A666-A28A-3BF4-E418-F1C8D8AE2DE7}"/>
                </a:ext>
              </a:extLst>
            </p:cNvPr>
            <p:cNvGrpSpPr/>
            <p:nvPr/>
          </p:nvGrpSpPr>
          <p:grpSpPr>
            <a:xfrm>
              <a:off x="16488972" y="9075209"/>
              <a:ext cx="600130" cy="575077"/>
              <a:chOff x="16488972" y="9075209"/>
              <a:chExt cx="600130" cy="575077"/>
            </a:xfrm>
          </p:grpSpPr>
          <p:pic>
            <p:nvPicPr>
              <p:cNvPr id="8" name="Object 11">
                <a:extLst>
                  <a:ext uri="{FF2B5EF4-FFF2-40B4-BE49-F238E27FC236}">
                    <a16:creationId xmlns:a16="http://schemas.microsoft.com/office/drawing/2014/main" id="{17A3758E-DE32-E59B-977C-A0C234B1B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779359">
                <a:off x="16488972" y="9075209"/>
                <a:ext cx="600130" cy="5750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644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6F66-AFF7-1422-1D75-B621E5252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92343BD8-C4EF-2A75-8D63-64F1FEECB8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29679-0980-6ADB-AA84-E79F65A2FF65}"/>
              </a:ext>
            </a:extLst>
          </p:cNvPr>
          <p:cNvSpPr txBox="1"/>
          <p:nvPr/>
        </p:nvSpPr>
        <p:spPr>
          <a:xfrm>
            <a:off x="328490" y="277494"/>
            <a:ext cx="645331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투어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비회원 예약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641F0-057C-1431-35E8-966ADCF8AEC8}"/>
              </a:ext>
            </a:extLst>
          </p:cNvPr>
          <p:cNvSpPr txBox="1"/>
          <p:nvPr/>
        </p:nvSpPr>
        <p:spPr>
          <a:xfrm>
            <a:off x="8045832" y="6569373"/>
            <a:ext cx="739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비회원은 예약 조회만 가능하며 예약 시 작성한 이메일과 비밀번호를 체크 후 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맞으면 해당 비회원 예약 내역을 보여줌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 수정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취소를 제외한 나머지는 회원 예약 시스템과 같음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1C8489-85C1-E6D6-0802-FC03DE8A4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83" y="1613908"/>
            <a:ext cx="4395449" cy="2335258"/>
          </a:xfrm>
          <a:prstGeom prst="rect">
            <a:avLst/>
          </a:prstGeom>
          <a:effectLst>
            <a:outerShdw blurRad="241300" dist="50800" dir="5400000" algn="ctr" rotWithShape="0">
              <a:schemeClr val="bg1">
                <a:lumMod val="50000"/>
                <a:alpha val="35000"/>
              </a:scheme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ACF876-5B5E-3093-EE7F-B321F4660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32" y="1613909"/>
            <a:ext cx="6660002" cy="2335257"/>
          </a:xfrm>
          <a:prstGeom prst="rect">
            <a:avLst/>
          </a:prstGeom>
          <a:effectLst>
            <a:outerShdw blurRad="241300" dist="50800" dir="5400000" algn="ctr" rotWithShape="0">
              <a:schemeClr val="bg1">
                <a:lumMod val="50000"/>
                <a:alpha val="35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D99546-169A-AB5E-81F3-A748A5B1D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795" y="2254958"/>
            <a:ext cx="3222808" cy="2221936"/>
          </a:xfrm>
          <a:prstGeom prst="rect">
            <a:avLst/>
          </a:prstGeom>
          <a:effectLst>
            <a:outerShdw blurRad="241300" dist="50800" dir="5400000" algn="ctr" rotWithShape="0">
              <a:schemeClr val="bg1">
                <a:lumMod val="50000"/>
                <a:alpha val="35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F82EC22-DA1D-DF61-5DE5-3084644818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0" y="4557805"/>
            <a:ext cx="6519305" cy="41451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3B1F65-F1B9-6D7D-4077-0AF73A3129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181617"/>
            <a:ext cx="6965566" cy="1815882"/>
          </a:xfrm>
          <a:prstGeom prst="rect">
            <a:avLst/>
          </a:prstGeom>
          <a:effectLst>
            <a:outerShdw blurRad="241300" dist="50800" dir="5400000" algn="ctr" rotWithShape="0">
              <a:schemeClr val="bg1">
                <a:lumMod val="50000"/>
                <a:alpha val="35000"/>
              </a:schemeClr>
            </a:outerShdw>
          </a:effectLst>
        </p:spPr>
      </p:pic>
      <p:grpSp>
        <p:nvGrpSpPr>
          <p:cNvPr id="6" name="그룹 1003">
            <a:extLst>
              <a:ext uri="{FF2B5EF4-FFF2-40B4-BE49-F238E27FC236}">
                <a16:creationId xmlns:a16="http://schemas.microsoft.com/office/drawing/2014/main" id="{BEE5F9A0-F403-16E4-B436-46FE41033A4C}"/>
              </a:ext>
            </a:extLst>
          </p:cNvPr>
          <p:cNvGrpSpPr/>
          <p:nvPr/>
        </p:nvGrpSpPr>
        <p:grpSpPr>
          <a:xfrm>
            <a:off x="16488972" y="9270883"/>
            <a:ext cx="1569096" cy="901817"/>
            <a:chOff x="16488972" y="9075209"/>
            <a:chExt cx="1569096" cy="901817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DA457BB3-9F8F-CA88-B2FF-568F6B0F0723}"/>
                </a:ext>
              </a:extLst>
            </p:cNvPr>
            <p:cNvGrpSpPr/>
            <p:nvPr/>
          </p:nvGrpSpPr>
          <p:grpSpPr>
            <a:xfrm>
              <a:off x="17233154" y="9186549"/>
              <a:ext cx="824914" cy="790477"/>
              <a:chOff x="17233154" y="9186549"/>
              <a:chExt cx="824914" cy="790477"/>
            </a:xfrm>
          </p:grpSpPr>
          <p:pic>
            <p:nvPicPr>
              <p:cNvPr id="16" name="Object 8">
                <a:extLst>
                  <a:ext uri="{FF2B5EF4-FFF2-40B4-BE49-F238E27FC236}">
                    <a16:creationId xmlns:a16="http://schemas.microsoft.com/office/drawing/2014/main" id="{245460E9-39E5-976C-13C5-86BBDC12A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230794">
                <a:off x="17233154" y="9186549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11" name="그룹 1005">
              <a:extLst>
                <a:ext uri="{FF2B5EF4-FFF2-40B4-BE49-F238E27FC236}">
                  <a16:creationId xmlns:a16="http://schemas.microsoft.com/office/drawing/2014/main" id="{6AC7D795-0F02-B657-23B3-BCCACDE9A621}"/>
                </a:ext>
              </a:extLst>
            </p:cNvPr>
            <p:cNvGrpSpPr/>
            <p:nvPr/>
          </p:nvGrpSpPr>
          <p:grpSpPr>
            <a:xfrm>
              <a:off x="16488972" y="9075209"/>
              <a:ext cx="600130" cy="575077"/>
              <a:chOff x="16488972" y="9075209"/>
              <a:chExt cx="600130" cy="575077"/>
            </a:xfrm>
          </p:grpSpPr>
          <p:pic>
            <p:nvPicPr>
              <p:cNvPr id="14" name="Object 11">
                <a:extLst>
                  <a:ext uri="{FF2B5EF4-FFF2-40B4-BE49-F238E27FC236}">
                    <a16:creationId xmlns:a16="http://schemas.microsoft.com/office/drawing/2014/main" id="{93FF1C80-0240-3477-E5BC-6CEA0766B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79359">
                <a:off x="16488972" y="9075209"/>
                <a:ext cx="600130" cy="5750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64418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554A8-9177-F9F9-48F9-51F84EFF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60B370CA-9055-A0FD-6C78-9003DC9656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3F880-DF0D-A7FB-86DD-C31E37677251}"/>
              </a:ext>
            </a:extLst>
          </p:cNvPr>
          <p:cNvSpPr txBox="1"/>
          <p:nvPr/>
        </p:nvSpPr>
        <p:spPr>
          <a:xfrm>
            <a:off x="328490" y="277494"/>
            <a:ext cx="645331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투어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 변경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331CAC-45F5-FF8A-5569-19248F9B3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76391"/>
            <a:ext cx="7543800" cy="1284436"/>
          </a:xfrm>
          <a:prstGeom prst="rect">
            <a:avLst/>
          </a:prstGeom>
          <a:effectLst>
            <a:outerShdw blurRad="254000" dist="50800" dir="5400000" algn="ctr" rotWithShape="0">
              <a:schemeClr val="bg1">
                <a:lumMod val="50000"/>
                <a:alpha val="33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47CB2C-F464-A5E5-8019-AFA286D25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99" y="2806097"/>
            <a:ext cx="7557201" cy="2888986"/>
          </a:xfrm>
          <a:prstGeom prst="rect">
            <a:avLst/>
          </a:prstGeom>
          <a:effectLst>
            <a:outerShdw blurRad="254000" dist="50800" dir="5400000" algn="ctr" rotWithShape="0">
              <a:schemeClr val="bg1">
                <a:lumMod val="50000"/>
                <a:alpha val="33000"/>
              </a:scheme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24A45AE-2C82-E195-13C8-09A6964A4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63030"/>
            <a:ext cx="3457324" cy="2298182"/>
          </a:xfrm>
          <a:prstGeom prst="rect">
            <a:avLst/>
          </a:prstGeom>
          <a:effectLst>
            <a:outerShdw blurRad="254000" dist="50800" dir="5400000" algn="ctr" rotWithShape="0">
              <a:schemeClr val="bg1">
                <a:lumMod val="50000"/>
                <a:alpha val="33000"/>
              </a:scheme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AE5AF32-7B6C-C62B-D3A0-D012994D8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274826"/>
            <a:ext cx="6324598" cy="51377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15467F-0C70-90E6-6149-F9863EE0EC86}"/>
              </a:ext>
            </a:extLst>
          </p:cNvPr>
          <p:cNvSpPr/>
          <p:nvPr/>
        </p:nvSpPr>
        <p:spPr>
          <a:xfrm>
            <a:off x="8686800" y="21717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7A8C10C-A33B-D402-4B52-6951BB9CF1D7}"/>
              </a:ext>
            </a:extLst>
          </p:cNvPr>
          <p:cNvCxnSpPr>
            <a:cxnSpLocks/>
          </p:cNvCxnSpPr>
          <p:nvPr/>
        </p:nvCxnSpPr>
        <p:spPr>
          <a:xfrm flipH="1">
            <a:off x="6248400" y="2476500"/>
            <a:ext cx="2438400" cy="762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400CE6-9D1B-3394-80B1-004963BDCD6A}"/>
              </a:ext>
            </a:extLst>
          </p:cNvPr>
          <p:cNvSpPr txBox="1"/>
          <p:nvPr/>
        </p:nvSpPr>
        <p:spPr>
          <a:xfrm>
            <a:off x="5676900" y="6732915"/>
            <a:ext cx="10401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 값과 새 값을 비교해 값이 하나라도 일치하지 않을 경우 예약 변경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알림창을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생성 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인원 수가 변경될 경우 결제 자동 취소</a:t>
            </a: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CF313931-F6E4-3376-CF72-6728CB4F76E9}"/>
              </a:ext>
            </a:extLst>
          </p:cNvPr>
          <p:cNvGrpSpPr/>
          <p:nvPr/>
        </p:nvGrpSpPr>
        <p:grpSpPr>
          <a:xfrm>
            <a:off x="16488972" y="9270883"/>
            <a:ext cx="1569096" cy="901817"/>
            <a:chOff x="16488972" y="9075209"/>
            <a:chExt cx="1569096" cy="901817"/>
          </a:xfrm>
        </p:grpSpPr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E878044F-0B62-563D-2A7A-E6B6D5AAA0A4}"/>
                </a:ext>
              </a:extLst>
            </p:cNvPr>
            <p:cNvGrpSpPr/>
            <p:nvPr/>
          </p:nvGrpSpPr>
          <p:grpSpPr>
            <a:xfrm>
              <a:off x="17233154" y="9186549"/>
              <a:ext cx="824914" cy="790477"/>
              <a:chOff x="17233154" y="9186549"/>
              <a:chExt cx="824914" cy="790477"/>
            </a:xfrm>
          </p:grpSpPr>
          <p:pic>
            <p:nvPicPr>
              <p:cNvPr id="11" name="Object 8">
                <a:extLst>
                  <a:ext uri="{FF2B5EF4-FFF2-40B4-BE49-F238E27FC236}">
                    <a16:creationId xmlns:a16="http://schemas.microsoft.com/office/drawing/2014/main" id="{C86BDC6B-17F3-43B0-F548-0E182E0FF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230794">
                <a:off x="17233154" y="9186549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00AFEB59-A37B-6ADB-9837-D885FF036D2D}"/>
                </a:ext>
              </a:extLst>
            </p:cNvPr>
            <p:cNvGrpSpPr/>
            <p:nvPr/>
          </p:nvGrpSpPr>
          <p:grpSpPr>
            <a:xfrm>
              <a:off x="16488972" y="9075209"/>
              <a:ext cx="600130" cy="575077"/>
              <a:chOff x="16488972" y="9075209"/>
              <a:chExt cx="600130" cy="575077"/>
            </a:xfrm>
          </p:grpSpPr>
          <p:pic>
            <p:nvPicPr>
              <p:cNvPr id="10" name="Object 11">
                <a:extLst>
                  <a:ext uri="{FF2B5EF4-FFF2-40B4-BE49-F238E27FC236}">
                    <a16:creationId xmlns:a16="http://schemas.microsoft.com/office/drawing/2014/main" id="{AD9BD994-3C4A-7741-01D1-10DB046E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779359">
                <a:off x="16488972" y="9075209"/>
                <a:ext cx="600130" cy="5750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5095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B569F-9EFC-656F-CA6D-BEBDD1067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FE9A76E2-21FE-C5A5-DF90-CDE2CA5527F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7A41F4F-2B8B-73C6-C9AB-9FC4B5AF9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87" y="1481430"/>
            <a:ext cx="4839314" cy="1738321"/>
          </a:xfrm>
          <a:prstGeom prst="rect">
            <a:avLst/>
          </a:prstGeom>
          <a:effectLst>
            <a:outerShdw blurRad="241300" dist="50800" dir="5400000" algn="ctr" rotWithShape="0">
              <a:schemeClr val="bg1">
                <a:lumMod val="50000"/>
                <a:alpha val="35000"/>
              </a:scheme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32E7C7-3438-F77D-7229-9B8A324BE964}"/>
              </a:ext>
            </a:extLst>
          </p:cNvPr>
          <p:cNvSpPr txBox="1"/>
          <p:nvPr/>
        </p:nvSpPr>
        <p:spPr>
          <a:xfrm>
            <a:off x="328490" y="277494"/>
            <a:ext cx="645331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투어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결제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B3DD65-4FD3-4745-9EF0-7ACDD9C6DB9A}"/>
              </a:ext>
            </a:extLst>
          </p:cNvPr>
          <p:cNvSpPr txBox="1"/>
          <p:nvPr/>
        </p:nvSpPr>
        <p:spPr>
          <a:xfrm>
            <a:off x="1828803" y="7588525"/>
            <a:ext cx="5562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아임포트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라이브러리를 로드 후 카카오페이로 가져온 값들로 결제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77D2D-1EB8-B500-9D0C-FF717D11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87" y="3390900"/>
            <a:ext cx="2322162" cy="2866333"/>
          </a:xfrm>
          <a:prstGeom prst="rect">
            <a:avLst/>
          </a:prstGeom>
          <a:effectLst>
            <a:outerShdw blurRad="241300" dist="50800" dir="5400000" algn="ctr" rotWithShape="0">
              <a:schemeClr val="bg1">
                <a:lumMod val="50000"/>
                <a:alpha val="35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B3347A-EB72-701D-2974-31E40C3AE0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b="19259"/>
          <a:stretch/>
        </p:blipFill>
        <p:spPr>
          <a:xfrm>
            <a:off x="4577649" y="3390900"/>
            <a:ext cx="2345652" cy="3830106"/>
          </a:xfrm>
          <a:prstGeom prst="rect">
            <a:avLst/>
          </a:prstGeom>
          <a:effectLst>
            <a:outerShdw blurRad="241300" dist="50800" dir="5400000" algn="ctr" rotWithShape="0">
              <a:schemeClr val="bg1">
                <a:lumMod val="50000"/>
                <a:alpha val="35000"/>
              </a:scheme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B8E173C-DC63-D35E-5B99-6F6A791C9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60" y="6030948"/>
            <a:ext cx="6095999" cy="27007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37EAC5-1B26-1587-B418-BBA6E8479C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960" y="1409700"/>
            <a:ext cx="5543769" cy="6119645"/>
          </a:xfrm>
          <a:prstGeom prst="rect">
            <a:avLst/>
          </a:prstGeom>
          <a:effectLst>
            <a:outerShdw blurRad="215900" dist="50800" dir="5400000" algn="ctr" rotWithShape="0">
              <a:srgbClr val="000000">
                <a:alpha val="36000"/>
              </a:srgbClr>
            </a:outerShdw>
          </a:effec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6163D7CE-99C0-35CD-D63B-517BDE3FAA83}"/>
              </a:ext>
            </a:extLst>
          </p:cNvPr>
          <p:cNvGrpSpPr/>
          <p:nvPr/>
        </p:nvGrpSpPr>
        <p:grpSpPr>
          <a:xfrm>
            <a:off x="7543800" y="1481430"/>
            <a:ext cx="3276600" cy="7250277"/>
            <a:chOff x="7543800" y="1481430"/>
            <a:chExt cx="3276600" cy="725027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281172D-40ED-CD01-7A64-648BCA10C4FF}"/>
                </a:ext>
              </a:extLst>
            </p:cNvPr>
            <p:cNvCxnSpPr>
              <a:cxnSpLocks/>
            </p:cNvCxnSpPr>
            <p:nvPr/>
          </p:nvCxnSpPr>
          <p:spPr>
            <a:xfrm>
              <a:off x="10820400" y="1481430"/>
              <a:ext cx="0" cy="404307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FD0D248-D11D-7D2A-BF7F-01C7B57F3B44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524500"/>
              <a:ext cx="32766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FCCCE31-81AF-3452-0D46-A057AD94E6E0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524500"/>
              <a:ext cx="0" cy="3207207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DD03DFBF-C05D-CB3A-3453-335C97A151A6}"/>
              </a:ext>
            </a:extLst>
          </p:cNvPr>
          <p:cNvGrpSpPr/>
          <p:nvPr/>
        </p:nvGrpSpPr>
        <p:grpSpPr>
          <a:xfrm>
            <a:off x="16488972" y="9270883"/>
            <a:ext cx="1569096" cy="901817"/>
            <a:chOff x="16488972" y="9075209"/>
            <a:chExt cx="1569096" cy="901817"/>
          </a:xfrm>
        </p:grpSpPr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CC765823-E6F4-143A-98F1-9EAACB313B3C}"/>
                </a:ext>
              </a:extLst>
            </p:cNvPr>
            <p:cNvGrpSpPr/>
            <p:nvPr/>
          </p:nvGrpSpPr>
          <p:grpSpPr>
            <a:xfrm>
              <a:off x="17233154" y="9186549"/>
              <a:ext cx="824914" cy="790477"/>
              <a:chOff x="17233154" y="9186549"/>
              <a:chExt cx="824914" cy="790477"/>
            </a:xfrm>
          </p:grpSpPr>
          <p:pic>
            <p:nvPicPr>
              <p:cNvPr id="13" name="Object 8">
                <a:extLst>
                  <a:ext uri="{FF2B5EF4-FFF2-40B4-BE49-F238E27FC236}">
                    <a16:creationId xmlns:a16="http://schemas.microsoft.com/office/drawing/2014/main" id="{4CC4A7D6-70C4-7D01-43EE-C4EDA6102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230794">
                <a:off x="17233154" y="9186549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1227252F-BB60-1038-C9A5-B1C64CEB00A7}"/>
                </a:ext>
              </a:extLst>
            </p:cNvPr>
            <p:cNvGrpSpPr/>
            <p:nvPr/>
          </p:nvGrpSpPr>
          <p:grpSpPr>
            <a:xfrm>
              <a:off x="16488972" y="9075209"/>
              <a:ext cx="600130" cy="575077"/>
              <a:chOff x="16488972" y="9075209"/>
              <a:chExt cx="600130" cy="575077"/>
            </a:xfrm>
          </p:grpSpPr>
          <p:pic>
            <p:nvPicPr>
              <p:cNvPr id="10" name="Object 11">
                <a:extLst>
                  <a:ext uri="{FF2B5EF4-FFF2-40B4-BE49-F238E27FC236}">
                    <a16:creationId xmlns:a16="http://schemas.microsoft.com/office/drawing/2014/main" id="{ED61DE9F-82EE-8855-71CD-76A775ACD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79359">
                <a:off x="16488972" y="9075209"/>
                <a:ext cx="600130" cy="575077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6C17CF1-7507-D8CB-73FB-19B1FE9D90A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 t="33077" r="36666" b="26923"/>
          <a:stretch/>
        </p:blipFill>
        <p:spPr>
          <a:xfrm>
            <a:off x="7077024" y="1481429"/>
            <a:ext cx="3442179" cy="3509671"/>
          </a:xfrm>
          <a:prstGeom prst="rect">
            <a:avLst/>
          </a:prstGeom>
          <a:effectLst>
            <a:outerShdw blurRad="190500" dist="50800" dir="5400000" algn="ctr" rotWithShape="0">
              <a:schemeClr val="bg1">
                <a:lumMod val="50000"/>
                <a:alpha val="3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282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1BA3E-2836-E119-64D9-E4B87EA9A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951694D-2175-4396-57C3-28C1F72097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8A0E2C7-412D-EEA4-DC50-BF2870C5B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23439" r="36917" b="28956"/>
          <a:stretch/>
        </p:blipFill>
        <p:spPr>
          <a:xfrm>
            <a:off x="11918712" y="2327030"/>
            <a:ext cx="2517758" cy="2281998"/>
          </a:xfrm>
          <a:prstGeom prst="roundRect">
            <a:avLst>
              <a:gd name="adj" fmla="val 2038"/>
            </a:avLst>
          </a:prstGeom>
          <a:effectLst>
            <a:outerShdw blurRad="139700" dist="50800" dir="5400000" algn="ctr" rotWithShape="0">
              <a:srgbClr val="08120C">
                <a:alpha val="47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F890D8-271D-E4BC-070F-7616B20AA9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22297" r="38750" b="9940"/>
          <a:stretch/>
        </p:blipFill>
        <p:spPr>
          <a:xfrm>
            <a:off x="11743751" y="5210382"/>
            <a:ext cx="3436742" cy="4403462"/>
          </a:xfrm>
          <a:prstGeom prst="roundRect">
            <a:avLst>
              <a:gd name="adj" fmla="val 2308"/>
            </a:avLst>
          </a:prstGeom>
          <a:effectLst>
            <a:outerShdw blurRad="241300" dist="50800" dir="5400000" algn="ctr" rotWithShape="0">
              <a:srgbClr val="000000">
                <a:alpha val="46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E091FD-D1C8-3730-6A5C-2D9A09A793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4" r="16435"/>
          <a:stretch/>
        </p:blipFill>
        <p:spPr>
          <a:xfrm>
            <a:off x="3256579" y="2660251"/>
            <a:ext cx="3628166" cy="4849528"/>
          </a:xfrm>
          <a:prstGeom prst="roundRect">
            <a:avLst>
              <a:gd name="adj" fmla="val 1465"/>
            </a:avLst>
          </a:prstGeom>
          <a:effectLst>
            <a:outerShdw blurRad="177800" dist="50800" dir="5400000" algn="ctr" rotWithShape="0">
              <a:srgbClr val="08120C">
                <a:alpha val="47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98387E-8D59-A3F6-6D57-EA3F2D8DF1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96" y="1890611"/>
            <a:ext cx="5472680" cy="8029446"/>
          </a:xfrm>
          <a:prstGeom prst="roundRect">
            <a:avLst>
              <a:gd name="adj" fmla="val 1019"/>
            </a:avLst>
          </a:prstGeom>
          <a:ln w="63500">
            <a:solidFill>
              <a:schemeClr val="bg1"/>
            </a:solidFill>
          </a:ln>
          <a:effectLst>
            <a:outerShdw blurRad="279400" dist="50800" dir="5400000" algn="ctr" rotWithShape="0">
              <a:srgbClr val="08120C"/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8AC582-81BB-787F-044A-1B8509F1D25A}"/>
              </a:ext>
            </a:extLst>
          </p:cNvPr>
          <p:cNvSpPr/>
          <p:nvPr/>
        </p:nvSpPr>
        <p:spPr>
          <a:xfrm>
            <a:off x="-304800" y="-266700"/>
            <a:ext cx="18897600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D2B2EE-498B-D590-CBE9-6D83C6A43043}"/>
              </a:ext>
            </a:extLst>
          </p:cNvPr>
          <p:cNvGrpSpPr/>
          <p:nvPr/>
        </p:nvGrpSpPr>
        <p:grpSpPr>
          <a:xfrm>
            <a:off x="2286000" y="256723"/>
            <a:ext cx="13716000" cy="820055"/>
            <a:chOff x="2286000" y="194424"/>
            <a:chExt cx="13716000" cy="8200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6C8CBD-A5D7-E9CD-F2F7-8DD17C098EDE}"/>
                </a:ext>
              </a:extLst>
            </p:cNvPr>
            <p:cNvSpPr txBox="1"/>
            <p:nvPr/>
          </p:nvSpPr>
          <p:spPr>
            <a:xfrm>
              <a:off x="2286000" y="194424"/>
              <a:ext cx="1371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C6E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맛과 지식을 한 자리에서</a:t>
              </a:r>
              <a:r>
                <a:rPr lang="en-US" altLang="ko-KR" sz="2400" dirty="0">
                  <a:solidFill>
                    <a:srgbClr val="2C6E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!</a:t>
              </a:r>
              <a:endParaRPr lang="ko-KR" altLang="en-US" sz="24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CFE652-2992-6113-5C49-EACD85B658C0}"/>
                </a:ext>
              </a:extLst>
            </p:cNvPr>
            <p:cNvSpPr txBox="1"/>
            <p:nvPr/>
          </p:nvSpPr>
          <p:spPr>
            <a:xfrm>
              <a:off x="2286000" y="645147"/>
              <a:ext cx="1371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치즈 사진 업로드로 제조방법 추측부터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전국 낙농체험 목장까지 한눈에 살펴보세요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69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4127" y="1812528"/>
            <a:ext cx="18439840" cy="11414262"/>
            <a:chOff x="-154127" y="1812528"/>
            <a:chExt cx="18439840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54127" y="1812528"/>
              <a:ext cx="18439840" cy="114142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34981" y="5658022"/>
            <a:ext cx="2602869" cy="1893747"/>
            <a:chOff x="8134981" y="5658022"/>
            <a:chExt cx="2602869" cy="1893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34981" y="5658022"/>
              <a:ext cx="2602869" cy="18937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476694" y="995152"/>
            <a:ext cx="1615737" cy="5043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63577" y="460237"/>
            <a:ext cx="4816026" cy="24353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57804" y="5658022"/>
            <a:ext cx="2602869" cy="1893747"/>
            <a:chOff x="3857804" y="5658022"/>
            <a:chExt cx="2602869" cy="18937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857804" y="5658022"/>
              <a:ext cx="2602869" cy="18937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83294" y="5900075"/>
            <a:ext cx="2731079" cy="16898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0185" y="5658022"/>
            <a:ext cx="2602869" cy="1893747"/>
            <a:chOff x="12360185" y="5658022"/>
            <a:chExt cx="2602869" cy="18937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360185" y="5658022"/>
              <a:ext cx="2602869" cy="18937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334150" y="5863632"/>
            <a:ext cx="1863870" cy="15482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95780" y="5945048"/>
            <a:ext cx="2156375" cy="15696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03456" y="388501"/>
            <a:ext cx="707360" cy="671635"/>
            <a:chOff x="17003456" y="388501"/>
            <a:chExt cx="707360" cy="6716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7003456" y="388501"/>
              <a:ext cx="707360" cy="671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74339" y="5264309"/>
            <a:ext cx="2377422" cy="582869"/>
            <a:chOff x="4974339" y="5264309"/>
            <a:chExt cx="2377422" cy="5828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974339" y="5264309"/>
              <a:ext cx="2377422" cy="5828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71185" y="5142857"/>
            <a:ext cx="1364870" cy="375959"/>
            <a:chOff x="3071185" y="5142857"/>
            <a:chExt cx="1364870" cy="375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071185" y="5142857"/>
              <a:ext cx="1364870" cy="3759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40065" y="4892604"/>
            <a:ext cx="956405" cy="916479"/>
            <a:chOff x="9440065" y="4892604"/>
            <a:chExt cx="956405" cy="9164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440065" y="4892604"/>
              <a:ext cx="956405" cy="9164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42351" y="5152381"/>
            <a:ext cx="662652" cy="529271"/>
            <a:chOff x="14042351" y="5152381"/>
            <a:chExt cx="662652" cy="5292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4042351" y="5152381"/>
              <a:ext cx="662652" cy="529271"/>
            </a:xfrm>
            <a:prstGeom prst="rect">
              <a:avLst/>
            </a:prstGeom>
          </p:spPr>
        </p:pic>
      </p:grpSp>
      <p:sp>
        <p:nvSpPr>
          <p:cNvPr id="10" name="사각형: 둥근 모서리 9"/>
          <p:cNvSpPr/>
          <p:nvPr/>
        </p:nvSpPr>
        <p:spPr>
          <a:xfrm>
            <a:off x="8134981" y="5658022"/>
            <a:ext cx="2602869" cy="18937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37889" y="6068384"/>
            <a:ext cx="249996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rgbClr val="0E7748"/>
                </a:solidFill>
                <a:latin typeface="에스코어 드림 5 Medium"/>
                <a:ea typeface="에스코어 드림 5 Medium"/>
              </a:rPr>
              <a:t>페이지 주요</a:t>
            </a:r>
          </a:p>
          <a:p>
            <a:pPr lvl="0">
              <a:defRPr/>
            </a:pPr>
            <a:r>
              <a:rPr lang="ko-KR" altLang="en-US" sz="3400">
                <a:solidFill>
                  <a:srgbClr val="0E7748"/>
                </a:solidFill>
                <a:latin typeface="에스코어 드림 5 Medium"/>
                <a:ea typeface="에스코어 드림 5 Medium"/>
              </a:rPr>
              <a:t>기능 설명</a:t>
            </a:r>
          </a:p>
        </p:txBody>
      </p:sp>
      <p:sp>
        <p:nvSpPr>
          <p:cNvPr id="12" name="사각형: 둥근 모서리 11"/>
          <p:cNvSpPr/>
          <p:nvPr/>
        </p:nvSpPr>
        <p:spPr>
          <a:xfrm>
            <a:off x="3838753" y="5658022"/>
            <a:ext cx="2602869" cy="18937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41661" y="6068384"/>
            <a:ext cx="24281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rgbClr val="0E7748"/>
                </a:solidFill>
                <a:latin typeface="에스코어 드림 5 Medium"/>
                <a:ea typeface="에스코어 드림 5 Medium"/>
              </a:rPr>
              <a:t>개발환경 및</a:t>
            </a:r>
          </a:p>
          <a:p>
            <a:pPr lvl="0">
              <a:defRPr/>
            </a:pPr>
            <a:r>
              <a:rPr lang="en-US" altLang="ko-KR" sz="3400">
                <a:solidFill>
                  <a:srgbClr val="0E7748"/>
                </a:solidFill>
                <a:latin typeface="에스코어 드림 5 Medium"/>
                <a:ea typeface="에스코어 드림 5 Medium"/>
              </a:rPr>
              <a:t>ERD </a:t>
            </a:r>
            <a:r>
              <a:rPr lang="ko-KR" altLang="en-US" sz="3400">
                <a:solidFill>
                  <a:srgbClr val="0E7748"/>
                </a:solidFill>
                <a:latin typeface="에스코어 드림 5 Medium"/>
                <a:ea typeface="에스코어 드림 5 Medium"/>
              </a:rPr>
              <a:t>설계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2373153" y="5658022"/>
            <a:ext cx="2602869" cy="18937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476061" y="6068384"/>
            <a:ext cx="207215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rgbClr val="0E7748"/>
                </a:solidFill>
                <a:latin typeface="에스코어 드림 5 Medium"/>
                <a:ea typeface="에스코어 드림 5 Medium"/>
              </a:rPr>
              <a:t>서비스</a:t>
            </a:r>
          </a:p>
          <a:p>
            <a:pPr lvl="0">
              <a:defRPr/>
            </a:pPr>
            <a:r>
              <a:rPr lang="ko-KR" altLang="en-US" sz="3400">
                <a:solidFill>
                  <a:srgbClr val="0E7748"/>
                </a:solidFill>
                <a:latin typeface="에스코어 드림 5 Medium"/>
                <a:ea typeface="에스코어 드림 5 Medium"/>
              </a:rPr>
              <a:t>설명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41585" y="7623602"/>
            <a:ext cx="274601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>
                <a:solidFill>
                  <a:schemeClr val="bg1"/>
                </a:solidFill>
                <a:latin typeface="에스코어 드림 1 Thin"/>
                <a:ea typeface="에스코어 드림 1 Thin"/>
              </a:rPr>
              <a:t>미리보기 시연 및 설명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74384" y="7562856"/>
            <a:ext cx="2746016" cy="1045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>
                <a:solidFill>
                  <a:schemeClr val="bg1"/>
                </a:solidFill>
                <a:latin typeface="에스코어 드림 1 Thin"/>
                <a:ea typeface="에스코어 드림 1 Thin"/>
              </a:rPr>
              <a:t>페이지마다 주요 기능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100">
                <a:solidFill>
                  <a:schemeClr val="bg1"/>
                </a:solidFill>
                <a:latin typeface="에스코어 드림 1 Thin"/>
                <a:ea typeface="에스코어 드림 1 Thin"/>
              </a:rPr>
              <a:t>간단히 설명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93881" y="7562856"/>
            <a:ext cx="2746015" cy="1045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>
                <a:solidFill>
                  <a:schemeClr val="bg1"/>
                </a:solidFill>
                <a:latin typeface="에스코어 드림 1 Thin"/>
                <a:ea typeface="에스코어 드림 1 Thin"/>
              </a:rPr>
              <a:t>사용한 개발 언어 및 </a:t>
            </a:r>
            <a:r>
              <a:rPr lang="en-US" altLang="ko-KR" sz="2100">
                <a:solidFill>
                  <a:schemeClr val="bg1"/>
                </a:solidFill>
                <a:latin typeface="에스코어 드림 1 Thin"/>
                <a:ea typeface="에스코어 드림 1 Thin"/>
              </a:rPr>
              <a:t>DB </a:t>
            </a:r>
            <a:r>
              <a:rPr lang="ko-KR" altLang="en-US" sz="2100">
                <a:solidFill>
                  <a:schemeClr val="bg1"/>
                </a:solidFill>
                <a:latin typeface="에스코어 드림 1 Thin"/>
                <a:ea typeface="에스코어 드림 1 Thin"/>
              </a:rPr>
              <a:t>테이블 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88C7B-EE4D-04A0-E9F7-603010B96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0919FA-7100-9094-1FA7-08569CE6B9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A00F04-95FC-655D-2B69-4F28A06EC025}"/>
              </a:ext>
            </a:extLst>
          </p:cNvPr>
          <p:cNvSpPr/>
          <p:nvPr/>
        </p:nvSpPr>
        <p:spPr>
          <a:xfrm>
            <a:off x="-304800" y="-266700"/>
            <a:ext cx="18897600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9023B-8F7F-704A-CC77-898CF8A8A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5" b="11709"/>
          <a:stretch/>
        </p:blipFill>
        <p:spPr>
          <a:xfrm>
            <a:off x="2315029" y="2245177"/>
            <a:ext cx="10058400" cy="5867401"/>
          </a:xfrm>
          <a:prstGeom prst="roundRect">
            <a:avLst>
              <a:gd name="adj" fmla="val 1577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CFA2BB-6D4E-7C1D-9B89-C01EF50291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6" t="3930" r="15403" b="4610"/>
          <a:stretch/>
        </p:blipFill>
        <p:spPr>
          <a:xfrm>
            <a:off x="10925629" y="1714500"/>
            <a:ext cx="4724400" cy="7718099"/>
          </a:xfrm>
          <a:prstGeom prst="roundRect">
            <a:avLst>
              <a:gd name="adj" fmla="val 4685"/>
            </a:avLst>
          </a:prstGeom>
          <a:effectLst>
            <a:outerShdw blurRad="292100" dist="50800" dir="5400000" algn="ctr" rotWithShape="0">
              <a:srgbClr val="000000">
                <a:alpha val="36000"/>
              </a:srgb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9E0F446-B346-45A3-0A21-4E2C6A39387F}"/>
              </a:ext>
            </a:extLst>
          </p:cNvPr>
          <p:cNvGrpSpPr/>
          <p:nvPr/>
        </p:nvGrpSpPr>
        <p:grpSpPr>
          <a:xfrm>
            <a:off x="2286000" y="256723"/>
            <a:ext cx="13716000" cy="820055"/>
            <a:chOff x="2286000" y="194424"/>
            <a:chExt cx="13716000" cy="8200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C45D76-DF4A-34B8-6B78-8432CFD7ACAA}"/>
                </a:ext>
              </a:extLst>
            </p:cNvPr>
            <p:cNvSpPr txBox="1"/>
            <p:nvPr/>
          </p:nvSpPr>
          <p:spPr>
            <a:xfrm>
              <a:off x="2286000" y="194424"/>
              <a:ext cx="1371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C6E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여러 제조 방법 따른 치즈들</a:t>
              </a:r>
              <a:r>
                <a:rPr lang="en-US" altLang="ko-KR" sz="2400" dirty="0">
                  <a:solidFill>
                    <a:srgbClr val="2C6E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!</a:t>
              </a:r>
              <a:endParaRPr lang="ko-KR" altLang="en-US" sz="24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64992C-4BFE-F4E2-C061-7A117770B211}"/>
                </a:ext>
              </a:extLst>
            </p:cNvPr>
            <p:cNvSpPr txBox="1"/>
            <p:nvPr/>
          </p:nvSpPr>
          <p:spPr>
            <a:xfrm>
              <a:off x="2286000" y="645147"/>
              <a:ext cx="1371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맛있는 치즈 레시피를 한눈에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!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다양한 제조방법의 치즈들로 즐거운 요리를 해보세요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~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622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652A-02FD-9607-AC7C-59DC075A4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D4D1F4-5B69-A3CF-459F-312BBB4A6793}"/>
              </a:ext>
            </a:extLst>
          </p:cNvPr>
          <p:cNvSpPr/>
          <p:nvPr/>
        </p:nvSpPr>
        <p:spPr>
          <a:xfrm>
            <a:off x="0" y="34471"/>
            <a:ext cx="18288000" cy="10287000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C899EC-F7BB-DEEB-D49A-1BFAB4BD4EE7}"/>
              </a:ext>
            </a:extLst>
          </p:cNvPr>
          <p:cNvSpPr/>
          <p:nvPr/>
        </p:nvSpPr>
        <p:spPr>
          <a:xfrm>
            <a:off x="-304800" y="-266700"/>
            <a:ext cx="18897600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5AC9DA-632E-CC6C-24DA-75D063B149D4}"/>
              </a:ext>
            </a:extLst>
          </p:cNvPr>
          <p:cNvGrpSpPr/>
          <p:nvPr/>
        </p:nvGrpSpPr>
        <p:grpSpPr>
          <a:xfrm>
            <a:off x="2286000" y="256723"/>
            <a:ext cx="13716000" cy="820055"/>
            <a:chOff x="2286000" y="194424"/>
            <a:chExt cx="13716000" cy="8200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9FF53C-8778-E4CA-971F-81A36BF4EEB4}"/>
                </a:ext>
              </a:extLst>
            </p:cNvPr>
            <p:cNvSpPr txBox="1"/>
            <p:nvPr/>
          </p:nvSpPr>
          <p:spPr>
            <a:xfrm>
              <a:off x="2286000" y="194424"/>
              <a:ext cx="1371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C6E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목장 체험의 즐거움을 경험해보세요</a:t>
              </a:r>
              <a:r>
                <a:rPr lang="en-US" altLang="ko-KR" sz="2400" dirty="0">
                  <a:solidFill>
                    <a:srgbClr val="2C6E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~</a:t>
              </a:r>
              <a:endParaRPr lang="ko-KR" altLang="en-US" sz="24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13EC08-E7A7-F3F0-0B4D-ECF03426AAA1}"/>
                </a:ext>
              </a:extLst>
            </p:cNvPr>
            <p:cNvSpPr txBox="1"/>
            <p:nvPr/>
          </p:nvSpPr>
          <p:spPr>
            <a:xfrm>
              <a:off x="2286000" y="645147"/>
              <a:ext cx="1371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각 목장의 체험 프로그램 또는 생산품 소개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주소까지 한눈에 확인하세요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8866EE3-C827-15D5-E266-5573D0D26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 b="7318"/>
          <a:stretch/>
        </p:blipFill>
        <p:spPr>
          <a:xfrm>
            <a:off x="6781800" y="2447380"/>
            <a:ext cx="8937000" cy="6593190"/>
          </a:xfrm>
          <a:prstGeom prst="roundRect">
            <a:avLst>
              <a:gd name="adj" fmla="val 1167"/>
            </a:avLst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36B959-CD38-D424-74F5-30582E0C7D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7" t="4691" r="14139" b="4197"/>
          <a:stretch/>
        </p:blipFill>
        <p:spPr>
          <a:xfrm>
            <a:off x="3026400" y="1953970"/>
            <a:ext cx="5127356" cy="7598370"/>
          </a:xfrm>
          <a:prstGeom prst="roundRect">
            <a:avLst>
              <a:gd name="adj" fmla="val 1980"/>
            </a:avLst>
          </a:prstGeom>
          <a:effectLst>
            <a:outerShdw blurRad="190500" dist="50800" dir="5400000" algn="ctr" rotWithShape="0">
              <a:srgbClr val="000000">
                <a:alpha val="4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615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8C972-CCEE-1851-1E04-72947726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167570-9E9B-2BED-78B6-D53613C9E87F}"/>
              </a:ext>
            </a:extLst>
          </p:cNvPr>
          <p:cNvSpPr/>
          <p:nvPr/>
        </p:nvSpPr>
        <p:spPr>
          <a:xfrm>
            <a:off x="0" y="34471"/>
            <a:ext cx="18288000" cy="10287000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966CD6-A363-083B-3E23-D86D15A0386B}"/>
              </a:ext>
            </a:extLst>
          </p:cNvPr>
          <p:cNvSpPr/>
          <p:nvPr/>
        </p:nvSpPr>
        <p:spPr>
          <a:xfrm>
            <a:off x="-304800" y="-266700"/>
            <a:ext cx="18897600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A32FE6-E9E5-06E1-E83A-7D2A047F9B31}"/>
              </a:ext>
            </a:extLst>
          </p:cNvPr>
          <p:cNvGrpSpPr/>
          <p:nvPr/>
        </p:nvGrpSpPr>
        <p:grpSpPr>
          <a:xfrm>
            <a:off x="2286000" y="256723"/>
            <a:ext cx="13716000" cy="820055"/>
            <a:chOff x="2286000" y="194424"/>
            <a:chExt cx="13716000" cy="8200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FA98F6-0EF7-6AEF-6D5E-D5321B91392B}"/>
                </a:ext>
              </a:extLst>
            </p:cNvPr>
            <p:cNvSpPr txBox="1"/>
            <p:nvPr/>
          </p:nvSpPr>
          <p:spPr>
            <a:xfrm>
              <a:off x="2286000" y="194424"/>
              <a:ext cx="1371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C6E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새로운 낙농 체험을 떠나보세요</a:t>
              </a:r>
              <a:r>
                <a:rPr lang="en-US" altLang="ko-KR" sz="2400" dirty="0">
                  <a:solidFill>
                    <a:srgbClr val="2C6E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!</a:t>
              </a:r>
              <a:endParaRPr lang="ko-KR" altLang="en-US" sz="24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358B1F-3170-683B-CE70-B85A942EDA2C}"/>
                </a:ext>
              </a:extLst>
            </p:cNvPr>
            <p:cNvSpPr txBox="1"/>
            <p:nvPr/>
          </p:nvSpPr>
          <p:spPr>
            <a:xfrm>
              <a:off x="2286000" y="645147"/>
              <a:ext cx="1371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목장 투어 상품으로 후기와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질문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회원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비회원 예약까지 간편하게 카카오페이로 결제하세요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92E1E60-7E29-A9C0-1128-055622B1CA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41"/>
          <a:stretch/>
        </p:blipFill>
        <p:spPr>
          <a:xfrm>
            <a:off x="1555272" y="1818694"/>
            <a:ext cx="5587900" cy="6110446"/>
          </a:xfrm>
          <a:prstGeom prst="roundRect">
            <a:avLst>
              <a:gd name="adj" fmla="val 2107"/>
            </a:avLst>
          </a:prstGeom>
          <a:effectLst>
            <a:outerShdw blurRad="2286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7F43E8-8E0C-D8C1-EF67-5C84EF5F4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15" y="7622386"/>
            <a:ext cx="5366657" cy="1215849"/>
          </a:xfrm>
          <a:prstGeom prst="roundRect">
            <a:avLst>
              <a:gd name="adj" fmla="val 7117"/>
            </a:avLst>
          </a:prstGeom>
          <a:effectLst>
            <a:outerShdw blurRad="177800" dist="50800" dir="5400000" algn="ctr" rotWithShape="0">
              <a:srgbClr val="000000">
                <a:alpha val="49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F67439-5406-C58A-0641-2F62C1E29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53" y="8054118"/>
            <a:ext cx="5133847" cy="1825934"/>
          </a:xfrm>
          <a:prstGeom prst="roundRect">
            <a:avLst>
              <a:gd name="adj" fmla="val 5538"/>
            </a:avLst>
          </a:prstGeom>
          <a:effectLst>
            <a:outerShdw blurRad="177800" dist="50800" dir="5400000" algn="ctr" rotWithShape="0">
              <a:srgbClr val="000000">
                <a:alpha val="49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F0F9B2-5DE3-9D49-76FF-53920792F6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06"/>
          <a:stretch/>
        </p:blipFill>
        <p:spPr>
          <a:xfrm>
            <a:off x="6222154" y="1907547"/>
            <a:ext cx="3455246" cy="2238986"/>
          </a:xfrm>
          <a:prstGeom prst="roundRect">
            <a:avLst>
              <a:gd name="adj" fmla="val 2410"/>
            </a:avLst>
          </a:prstGeom>
          <a:effectLst>
            <a:outerShdw blurRad="241300" dist="50800" dir="5400000" algn="ctr" rotWithShape="0">
              <a:srgbClr val="000000">
                <a:alpha val="36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A36C7E-D5DA-9D37-A3BF-BAFA4BF91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38" y="3546109"/>
            <a:ext cx="3604962" cy="2102293"/>
          </a:xfrm>
          <a:prstGeom prst="roundRect">
            <a:avLst>
              <a:gd name="adj" fmla="val 3578"/>
            </a:avLst>
          </a:prstGeom>
          <a:effectLst>
            <a:outerShdw blurRad="241300" dist="50800" dir="5400000" algn="ctr" rotWithShape="0">
              <a:srgbClr val="000000">
                <a:alpha val="36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285E28-F5AC-0454-EC15-BF8B546BB6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597255"/>
            <a:ext cx="3489372" cy="2405717"/>
          </a:xfrm>
          <a:prstGeom prst="roundRect">
            <a:avLst>
              <a:gd name="adj" fmla="val 2026"/>
            </a:avLst>
          </a:prstGeom>
          <a:effectLst>
            <a:outerShdw blurRad="241300" dist="50800" dir="5400000" algn="ctr" rotWithShape="0">
              <a:srgbClr val="000000">
                <a:alpha val="36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DBD7F79-2932-B300-D292-7929BA4EC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90" y="6626118"/>
            <a:ext cx="5851326" cy="996268"/>
          </a:xfrm>
          <a:prstGeom prst="roundRect">
            <a:avLst>
              <a:gd name="adj" fmla="val 3555"/>
            </a:avLst>
          </a:prstGeom>
          <a:effectLst>
            <a:outerShdw blurRad="165100" dist="50800" dir="5400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87E9E39-95D9-9E0F-D382-47DE21DB3E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723" y="3838081"/>
            <a:ext cx="2379621" cy="3079509"/>
          </a:xfrm>
          <a:prstGeom prst="roundRect">
            <a:avLst>
              <a:gd name="adj" fmla="val 5688"/>
            </a:avLst>
          </a:prstGeom>
          <a:effectLst>
            <a:outerShdw blurRad="254000" dist="50800" dir="54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EC59AFD-FD13-AACA-0B10-891F3EF77F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829" y="2783995"/>
            <a:ext cx="3338979" cy="1257476"/>
          </a:xfrm>
          <a:prstGeom prst="roundRect">
            <a:avLst>
              <a:gd name="adj" fmla="val 7433"/>
            </a:avLst>
          </a:prstGeom>
          <a:effectLst>
            <a:outerShdw blurRad="152400" dist="50800" dir="5400000" algn="ctr" rotWithShape="0">
              <a:srgbClr val="000000">
                <a:alpha val="2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585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D9FE7-0463-163B-E510-41B9797DD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0AF7D6-36C7-53DC-6079-C1591745FDFC}"/>
              </a:ext>
            </a:extLst>
          </p:cNvPr>
          <p:cNvSpPr/>
          <p:nvPr/>
        </p:nvSpPr>
        <p:spPr>
          <a:xfrm>
            <a:off x="0" y="9143712"/>
            <a:ext cx="18288000" cy="1143287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1F712F5-9A39-B69D-B26F-9303E37664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9" t="28518" r="18888" b="28457"/>
          <a:stretch/>
        </p:blipFill>
        <p:spPr>
          <a:xfrm>
            <a:off x="-457200" y="207513"/>
            <a:ext cx="9357924" cy="639450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1E51D9-31F7-92C5-EEA4-A156D53B7F30}"/>
              </a:ext>
            </a:extLst>
          </p:cNvPr>
          <p:cNvGrpSpPr/>
          <p:nvPr/>
        </p:nvGrpSpPr>
        <p:grpSpPr>
          <a:xfrm>
            <a:off x="571500" y="4707850"/>
            <a:ext cx="6980070" cy="4987599"/>
            <a:chOff x="571500" y="1527501"/>
            <a:chExt cx="6980070" cy="49875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7A11CA-63AC-6D57-44FD-1FF9E37F2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53" r="37037" b="39162"/>
            <a:stretch/>
          </p:blipFill>
          <p:spPr>
            <a:xfrm>
              <a:off x="571500" y="1527501"/>
              <a:ext cx="6477000" cy="4987599"/>
            </a:xfrm>
            <a:prstGeom prst="rect">
              <a:avLst/>
            </a:prstGeom>
            <a:effectLst>
              <a:outerShdw blurRad="190500" dir="13500000" sy="23000" kx="1200000" algn="br" rotWithShape="0">
                <a:schemeClr val="bg1">
                  <a:lumMod val="50000"/>
                  <a:alpha val="20000"/>
                </a:scheme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308C249-8F25-7890-11A7-E1E4526E7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3" t="22155" b="3303"/>
            <a:stretch/>
          </p:blipFill>
          <p:spPr>
            <a:xfrm>
              <a:off x="5865424" y="3043783"/>
              <a:ext cx="1686146" cy="3393568"/>
            </a:xfrm>
            <a:prstGeom prst="rect">
              <a:avLst/>
            </a:prstGeom>
            <a:effectLst>
              <a:outerShdw blurRad="215900" dir="13500000" sy="23000" kx="1200000" algn="br" rotWithShape="0">
                <a:schemeClr val="bg1">
                  <a:lumMod val="50000"/>
                  <a:alpha val="20000"/>
                </a:scheme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3149D1E-84AC-FF95-09AF-98406E488748}"/>
              </a:ext>
            </a:extLst>
          </p:cNvPr>
          <p:cNvSpPr txBox="1"/>
          <p:nvPr/>
        </p:nvSpPr>
        <p:spPr>
          <a:xfrm>
            <a:off x="647788" y="2010517"/>
            <a:ext cx="6940482" cy="1831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낙농체험은 물론 치즈 분류부터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레시피까지 새로운 경험 해보세요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카카오페이를 통한 간편결제로 목장 투어 예약해보세요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목장쉼터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여러분을 기다립니다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15707A-24DB-A167-BD7D-02E854729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54" y="1143287"/>
            <a:ext cx="8021782" cy="2821765"/>
          </a:xfrm>
          <a:prstGeom prst="rect">
            <a:avLst/>
          </a:prstGeom>
          <a:effectLst>
            <a:outerShdw blurRad="203200" dist="50800" dir="5400000" algn="ctr" rotWithShape="0">
              <a:schemeClr val="bg1">
                <a:lumMod val="50000"/>
                <a:alpha val="41000"/>
              </a:scheme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62EB31-7717-92F6-F2D5-2093290F52E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4991"/>
          <a:stretch/>
        </p:blipFill>
        <p:spPr>
          <a:xfrm>
            <a:off x="15087600" y="4245904"/>
            <a:ext cx="2183636" cy="4425896"/>
          </a:xfrm>
          <a:prstGeom prst="rect">
            <a:avLst/>
          </a:prstGeom>
          <a:effectLst>
            <a:outerShdw blurRad="203200" dist="50800" dir="5400000" algn="ctr" rotWithShape="0">
              <a:schemeClr val="bg1">
                <a:lumMod val="50000"/>
                <a:alpha val="41000"/>
              </a:scheme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D667C27-E990-2D11-E3CC-55377AFE6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54" y="4261714"/>
            <a:ext cx="4066552" cy="2371476"/>
          </a:xfrm>
          <a:prstGeom prst="rect">
            <a:avLst/>
          </a:prstGeom>
          <a:effectLst>
            <a:outerShdw blurRad="203200" dist="50800" dir="5400000" algn="ctr" rotWithShape="0">
              <a:schemeClr val="bg1">
                <a:lumMod val="50000"/>
                <a:alpha val="41000"/>
              </a:scheme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37363E-142B-6035-D5DE-E005A0DD8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63" y="5731500"/>
            <a:ext cx="2272052" cy="2940300"/>
          </a:xfrm>
          <a:prstGeom prst="rect">
            <a:avLst/>
          </a:prstGeom>
          <a:effectLst>
            <a:outerShdw blurRad="203200" dist="50800" dir="5400000" algn="ctr" rotWithShape="0">
              <a:schemeClr val="bg1">
                <a:lumMod val="50000"/>
                <a:alpha val="41000"/>
              </a:schemeClr>
            </a:outerShdw>
          </a:effectLst>
        </p:spPr>
      </p:pic>
      <p:grpSp>
        <p:nvGrpSpPr>
          <p:cNvPr id="33" name="그룹 1005">
            <a:extLst>
              <a:ext uri="{FF2B5EF4-FFF2-40B4-BE49-F238E27FC236}">
                <a16:creationId xmlns:a16="http://schemas.microsoft.com/office/drawing/2014/main" id="{79DA418D-8C15-AB03-0BBC-BFDB068629F2}"/>
              </a:ext>
            </a:extLst>
          </p:cNvPr>
          <p:cNvGrpSpPr/>
          <p:nvPr/>
        </p:nvGrpSpPr>
        <p:grpSpPr>
          <a:xfrm>
            <a:off x="1469227" y="3163802"/>
            <a:ext cx="707360" cy="671635"/>
            <a:chOff x="17003457" y="388501"/>
            <a:chExt cx="707360" cy="671635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033A76D5-22EE-8A7D-6220-22B1D89E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03457" y="388501"/>
              <a:ext cx="707360" cy="671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252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C56E40-9504-C8FB-D6EC-BEC571F74161}"/>
              </a:ext>
            </a:extLst>
          </p:cNvPr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4F0EA5-F679-ED7B-92ED-FD4CCD11E8B5}"/>
              </a:ext>
            </a:extLst>
          </p:cNvPr>
          <p:cNvGrpSpPr/>
          <p:nvPr/>
        </p:nvGrpSpPr>
        <p:grpSpPr>
          <a:xfrm>
            <a:off x="3581400" y="7227758"/>
            <a:ext cx="12649200" cy="1981200"/>
            <a:chOff x="3810000" y="895350"/>
            <a:chExt cx="12649200" cy="19812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52365B3-7C24-A867-5AB5-A2692171822C}"/>
                </a:ext>
              </a:extLst>
            </p:cNvPr>
            <p:cNvSpPr/>
            <p:nvPr/>
          </p:nvSpPr>
          <p:spPr>
            <a:xfrm>
              <a:off x="4267200" y="895350"/>
              <a:ext cx="12192000" cy="1981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6AF25A44-1892-8D99-DF25-AF7CE892554B}"/>
                </a:ext>
              </a:extLst>
            </p:cNvPr>
            <p:cNvSpPr/>
            <p:nvPr/>
          </p:nvSpPr>
          <p:spPr>
            <a:xfrm rot="16200000">
              <a:off x="3736848" y="1630702"/>
              <a:ext cx="1060704" cy="914400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01F2342-792B-F2AF-7971-4D98F6CE5818}"/>
              </a:ext>
            </a:extLst>
          </p:cNvPr>
          <p:cNvGrpSpPr/>
          <p:nvPr/>
        </p:nvGrpSpPr>
        <p:grpSpPr>
          <a:xfrm>
            <a:off x="1447800" y="7393044"/>
            <a:ext cx="1219200" cy="2356937"/>
            <a:chOff x="1371600" y="7393044"/>
            <a:chExt cx="1219200" cy="235693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6559970-42A7-92B5-29E3-021F858E6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5" t="3519" r="68061" b="60185"/>
            <a:stretch/>
          </p:blipFill>
          <p:spPr>
            <a:xfrm>
              <a:off x="1371600" y="7393044"/>
              <a:ext cx="1219200" cy="18669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E21601-B355-99F3-EC84-94F0A36F7142}"/>
                </a:ext>
              </a:extLst>
            </p:cNvPr>
            <p:cNvSpPr txBox="1"/>
            <p:nvPr/>
          </p:nvSpPr>
          <p:spPr>
            <a:xfrm>
              <a:off x="1485900" y="9349871"/>
              <a:ext cx="99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최연준</a:t>
              </a:r>
              <a:endPara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D057DE7-8D7F-2B28-388C-B046B778AE20}"/>
              </a:ext>
            </a:extLst>
          </p:cNvPr>
          <p:cNvGrpSpPr/>
          <p:nvPr/>
        </p:nvGrpSpPr>
        <p:grpSpPr>
          <a:xfrm flipH="1">
            <a:off x="2362200" y="4598737"/>
            <a:ext cx="12649200" cy="1981200"/>
            <a:chOff x="3810000" y="895350"/>
            <a:chExt cx="12649200" cy="19812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FDEAA6C-8CB9-5F06-48FA-DF08F307AE35}"/>
                </a:ext>
              </a:extLst>
            </p:cNvPr>
            <p:cNvSpPr/>
            <p:nvPr/>
          </p:nvSpPr>
          <p:spPr>
            <a:xfrm>
              <a:off x="4267200" y="895350"/>
              <a:ext cx="12192000" cy="1981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0D509CBB-DBEF-1D79-9F7B-EDE60EACD34A}"/>
                </a:ext>
              </a:extLst>
            </p:cNvPr>
            <p:cNvSpPr/>
            <p:nvPr/>
          </p:nvSpPr>
          <p:spPr>
            <a:xfrm rot="16200000">
              <a:off x="3736848" y="1052892"/>
              <a:ext cx="1060704" cy="914400"/>
            </a:xfrm>
            <a:prstGeom prst="triangle">
              <a:avLst>
                <a:gd name="adj" fmla="val 619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6F8281-4430-4645-DC7A-D1782C222C5A}"/>
              </a:ext>
            </a:extLst>
          </p:cNvPr>
          <p:cNvGrpSpPr/>
          <p:nvPr/>
        </p:nvGrpSpPr>
        <p:grpSpPr>
          <a:xfrm>
            <a:off x="15621000" y="4590960"/>
            <a:ext cx="1524000" cy="2301930"/>
            <a:chOff x="15544800" y="4189527"/>
            <a:chExt cx="1524000" cy="230193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6123B9-5B0C-E73A-66A3-5295A4600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0" t="2963" r="10370" b="60740"/>
            <a:stretch/>
          </p:blipFill>
          <p:spPr>
            <a:xfrm>
              <a:off x="15544800" y="4189527"/>
              <a:ext cx="1524000" cy="18669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249EA2-C500-E3A5-4C42-75C33F293875}"/>
                </a:ext>
              </a:extLst>
            </p:cNvPr>
            <p:cNvSpPr txBox="1"/>
            <p:nvPr/>
          </p:nvSpPr>
          <p:spPr>
            <a:xfrm>
              <a:off x="15811500" y="6091347"/>
              <a:ext cx="99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황영선</a:t>
              </a:r>
              <a:endPara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4963126-7346-4CE8-26FC-57B0EAA91AD3}"/>
              </a:ext>
            </a:extLst>
          </p:cNvPr>
          <p:cNvGrpSpPr/>
          <p:nvPr/>
        </p:nvGrpSpPr>
        <p:grpSpPr>
          <a:xfrm>
            <a:off x="3429000" y="1893144"/>
            <a:ext cx="12649200" cy="1981200"/>
            <a:chOff x="3810000" y="895350"/>
            <a:chExt cx="12649200" cy="19812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4F9D675-6BA8-3B0B-E05E-ABE012A54C19}"/>
                </a:ext>
              </a:extLst>
            </p:cNvPr>
            <p:cNvSpPr/>
            <p:nvPr/>
          </p:nvSpPr>
          <p:spPr>
            <a:xfrm>
              <a:off x="4267200" y="895350"/>
              <a:ext cx="12192000" cy="1981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F58C1FC4-D6BA-50AC-30BD-4346325A7142}"/>
                </a:ext>
              </a:extLst>
            </p:cNvPr>
            <p:cNvSpPr/>
            <p:nvPr/>
          </p:nvSpPr>
          <p:spPr>
            <a:xfrm rot="16200000">
              <a:off x="3736848" y="1297262"/>
              <a:ext cx="1060704" cy="914400"/>
            </a:xfrm>
            <a:prstGeom prst="triangle">
              <a:avLst>
                <a:gd name="adj" fmla="val 81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EA2463-0B21-F2CF-6379-46B0510948A5}"/>
              </a:ext>
            </a:extLst>
          </p:cNvPr>
          <p:cNvGrpSpPr/>
          <p:nvPr/>
        </p:nvGrpSpPr>
        <p:grpSpPr>
          <a:xfrm>
            <a:off x="1295400" y="1983072"/>
            <a:ext cx="1524000" cy="2392977"/>
            <a:chOff x="1219200" y="1103913"/>
            <a:chExt cx="1524000" cy="239297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BBFAEBD-14BD-7E05-2241-8BC1E85C6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2" t="53703" r="58148" b="9259"/>
            <a:stretch/>
          </p:blipFill>
          <p:spPr>
            <a:xfrm>
              <a:off x="1219200" y="1103913"/>
              <a:ext cx="1524000" cy="1905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AD377E-4C15-DB75-D533-1B36910BE40B}"/>
                </a:ext>
              </a:extLst>
            </p:cNvPr>
            <p:cNvSpPr txBox="1"/>
            <p:nvPr/>
          </p:nvSpPr>
          <p:spPr>
            <a:xfrm>
              <a:off x="1485900" y="3096780"/>
              <a:ext cx="99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서다현</a:t>
              </a:r>
              <a:endPara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6C9BD17-DBD9-27F7-069C-BDDE2C603EBE}"/>
              </a:ext>
            </a:extLst>
          </p:cNvPr>
          <p:cNvSpPr/>
          <p:nvPr/>
        </p:nvSpPr>
        <p:spPr>
          <a:xfrm>
            <a:off x="0" y="0"/>
            <a:ext cx="18288000" cy="815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4BB4C9-7421-E460-924E-0822F1FC2B3B}"/>
              </a:ext>
            </a:extLst>
          </p:cNvPr>
          <p:cNvSpPr txBox="1"/>
          <p:nvPr/>
        </p:nvSpPr>
        <p:spPr>
          <a:xfrm>
            <a:off x="4343400" y="2152620"/>
            <a:ext cx="1127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달 </a:t>
            </a:r>
            <a:r>
              <a:rPr lang="ko-KR" altLang="en-US" dirty="0" err="1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반동안</a:t>
            </a:r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고생 많았습니다</a:t>
            </a:r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</a:p>
          <a:p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좋은 팀원 분들과 함께해서 작업 내내 정말 즐거웠었고</a:t>
            </a:r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중간중간 어려운 부분도 많았었는데 다들 너무 잘 </a:t>
            </a:r>
            <a:r>
              <a:rPr lang="ko-KR" altLang="en-US" dirty="0" err="1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해주셔서</a:t>
            </a:r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너무 감사했어요</a:t>
            </a:r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</a:p>
          <a:p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할 수 있는 것</a:t>
            </a:r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하고 싶은 것 최대한 </a:t>
            </a:r>
            <a:r>
              <a:rPr lang="ko-KR" altLang="en-US" dirty="0" err="1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끌어모아서</a:t>
            </a:r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열심히 만들었습니다</a:t>
            </a:r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</a:p>
          <a:p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모두 가고 싶은 곳으로 취업 </a:t>
            </a:r>
            <a:r>
              <a:rPr lang="ko-KR" altLang="en-US" dirty="0" err="1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뽀개기</a:t>
            </a:r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성공하길 바래요</a:t>
            </a:r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</a:t>
            </a:r>
            <a:endParaRPr lang="ko-KR" altLang="en-US" dirty="0">
              <a:solidFill>
                <a:srgbClr val="2C6E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979451-3B5B-EE3A-3028-1AC14A37EA74}"/>
              </a:ext>
            </a:extLst>
          </p:cNvPr>
          <p:cNvSpPr txBox="1"/>
          <p:nvPr/>
        </p:nvSpPr>
        <p:spPr>
          <a:xfrm>
            <a:off x="2783541" y="4885372"/>
            <a:ext cx="1127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프로젝트를 진행하면서 </a:t>
            </a:r>
            <a:r>
              <a:rPr lang="ko-KR" altLang="en-US" b="0" i="0" dirty="0" err="1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프론트엔드에</a:t>
            </a:r>
            <a:r>
              <a:rPr lang="ko-KR" altLang="en-US" b="0" i="0" dirty="0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집중하면서 팀 내에서 부족한 부분을 보완할 수 있어 기뻤습니다</a:t>
            </a:r>
            <a:r>
              <a:rPr lang="en-US" altLang="ko-KR" b="0" i="0" dirty="0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b="0" i="0" dirty="0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프로젝트를 시작할 때 기반이 충실하게 마련되어 있어서 진행이 훨씬 수월했고</a:t>
            </a:r>
            <a:r>
              <a:rPr lang="en-US" altLang="ko-KR" b="0" i="0" dirty="0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0" i="0" dirty="0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제가 부족한 부분을 파악하고 보완하며 더 나은 방향으로 발전시킬 수 있는 기회가 되었습니다</a:t>
            </a:r>
            <a:r>
              <a:rPr lang="en-US" altLang="ko-KR" b="0" i="0" dirty="0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r>
              <a:rPr lang="ko-KR" altLang="en-US" b="0" i="0" dirty="0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다들 정말 수고 많으셨으며 좋은 곳으로 취직 </a:t>
            </a:r>
            <a:r>
              <a:rPr lang="ko-KR" altLang="en-US" b="0" i="0" dirty="0" err="1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되시길</a:t>
            </a:r>
            <a:r>
              <a:rPr lang="ko-KR" altLang="en-US" b="0" i="0" dirty="0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바랍니다</a:t>
            </a:r>
            <a:r>
              <a:rPr lang="en-US" altLang="ko-KR" b="0" i="0" dirty="0">
                <a:solidFill>
                  <a:srgbClr val="2C6E4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</a:t>
            </a:r>
          </a:p>
          <a:p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달 반 동안 </a:t>
            </a:r>
            <a:r>
              <a:rPr lang="ko-KR" altLang="en-US" dirty="0" err="1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프로젝트하면서</a:t>
            </a:r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재밌었습니다</a:t>
            </a:r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b="0" i="0" dirty="0">
              <a:solidFill>
                <a:srgbClr val="2C6E49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B1D356-88F4-9945-962A-98117D325D1B}"/>
              </a:ext>
            </a:extLst>
          </p:cNvPr>
          <p:cNvSpPr txBox="1"/>
          <p:nvPr/>
        </p:nvSpPr>
        <p:spPr>
          <a:xfrm>
            <a:off x="4459941" y="7505700"/>
            <a:ext cx="1127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훌륭한 조원들 덕분에 도움을 많이 받을 수 있었고 은혜로운 기말 프로젝트였습니다</a:t>
            </a:r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저에게 파트를 맡겨주어 감사했고 성공적인 프로젝트를 위해 최선을 다한 </a:t>
            </a:r>
          </a:p>
          <a:p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조원분들께 영광을 돌립니다</a:t>
            </a:r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조원분들이 원하는 회사에 취직하기를 바랍니다</a:t>
            </a:r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달 반 동안 너무나 수고 많으셨습니다</a:t>
            </a:r>
            <a:r>
              <a:rPr lang="en-US" altLang="ko-KR" dirty="0">
                <a:solidFill>
                  <a:srgbClr val="2C6E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^^</a:t>
            </a:r>
            <a:endParaRPr lang="ko-KR" altLang="en-US" dirty="0">
              <a:solidFill>
                <a:srgbClr val="2C6E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648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C6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3625E60-AD3D-D7FE-191D-ACAE0AA7A0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71" y="4305300"/>
            <a:ext cx="5564858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81400" y="2855626"/>
          <a:ext cx="12026526" cy="54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0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73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800" b="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OS</a:t>
                      </a:r>
                      <a:endParaRPr lang="ko-KR" altLang="en-US" sz="2800" b="0">
                        <a:solidFill>
                          <a:srgbClr val="2C6E49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800" b="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MS</a:t>
                      </a:r>
                      <a:r>
                        <a:rPr lang="ko-KR" altLang="en-US" sz="2800" b="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 </a:t>
                      </a:r>
                      <a:r>
                        <a:rPr lang="en-US" altLang="ko-KR" sz="2800" b="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Windows</a:t>
                      </a:r>
                      <a:r>
                        <a:rPr lang="ko-KR" altLang="en-US" sz="2800" b="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 </a:t>
                      </a:r>
                      <a:r>
                        <a:rPr lang="en-US" altLang="ko-KR" sz="2800" b="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10</a:t>
                      </a:r>
                      <a:r>
                        <a:rPr lang="ko-KR" altLang="en-US" sz="2800" b="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 </a:t>
                      </a:r>
                      <a:r>
                        <a:rPr lang="en-US" altLang="ko-KR" sz="2800" b="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Pro, Ubuntu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3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Framework</a:t>
                      </a:r>
                      <a:endParaRPr lang="ko-KR" altLang="en-US" sz="2800">
                        <a:solidFill>
                          <a:srgbClr val="2C6E49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Django</a:t>
                      </a:r>
                      <a:endParaRPr lang="ko-KR" altLang="en-US" sz="2800">
                        <a:solidFill>
                          <a:srgbClr val="2C6E49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3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Database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Sqlite3</a:t>
                      </a:r>
                      <a:endParaRPr lang="ko-KR" altLang="en-US" sz="2800">
                        <a:solidFill>
                          <a:srgbClr val="2C6E49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3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개발언어</a:t>
                      </a:r>
                      <a:endParaRPr lang="en-US" altLang="ko-KR" sz="2800">
                        <a:solidFill>
                          <a:srgbClr val="2C6E49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Html, Css, JavaScript, Python</a:t>
                      </a:r>
                      <a:endParaRPr lang="ko-KR" altLang="en-US" sz="2800">
                        <a:solidFill>
                          <a:srgbClr val="2C6E49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73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라이브러리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Jquery, iamport(</a:t>
                      </a:r>
                      <a:r>
                        <a:rPr lang="ko-KR" altLang="en-US" sz="24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아임포트</a:t>
                      </a:r>
                      <a:r>
                        <a:rPr lang="en-US" altLang="ko-KR" sz="24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), Folium, Tensorflow, Pandas</a:t>
                      </a:r>
                      <a:endParaRPr lang="ko-KR" altLang="en-US" sz="2800">
                        <a:solidFill>
                          <a:srgbClr val="2C6E49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73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공공데이터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데이터셋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카카오지도 </a:t>
                      </a:r>
                      <a:r>
                        <a:rPr lang="en-US" altLang="ko-KR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API, </a:t>
                      </a:r>
                      <a:r>
                        <a:rPr lang="ko-KR" altLang="en-US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낙농진흥회</a:t>
                      </a:r>
                      <a:r>
                        <a:rPr lang="en-US" altLang="ko-KR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, </a:t>
                      </a:r>
                      <a:r>
                        <a:rPr lang="ko-KR" altLang="en-US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농림축산식품부 낙농체험 목장 정보</a:t>
                      </a:r>
                      <a:r>
                        <a:rPr lang="en-US" altLang="ko-KR" sz="2800">
                          <a:solidFill>
                            <a:srgbClr val="2C6E49"/>
                          </a:solidFill>
                          <a:latin typeface="에스코어 드림 5 Medium"/>
                          <a:ea typeface="에스코어 드림 5 Medium"/>
                        </a:rPr>
                        <a:t>, Kaggle Cheese Pics, Kaggle All The Cheese</a:t>
                      </a:r>
                      <a:endParaRPr lang="ko-KR" altLang="en-US" sz="2800">
                        <a:solidFill>
                          <a:srgbClr val="2C6E49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7064" y="9105900"/>
            <a:ext cx="18439840" cy="11414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79" y="9296330"/>
            <a:ext cx="1480395" cy="806299"/>
            <a:chOff x="92979" y="9104716"/>
            <a:chExt cx="1480395" cy="8062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48460" y="9120538"/>
              <a:ext cx="824914" cy="790477"/>
              <a:chOff x="748460" y="9120538"/>
              <a:chExt cx="824914" cy="7904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1094978">
                <a:off x="748460" y="9120538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979" y="9104716"/>
              <a:ext cx="600130" cy="575077"/>
              <a:chOff x="92979" y="9104716"/>
              <a:chExt cx="600130" cy="5750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1380000">
                <a:off x="92979" y="9104716"/>
                <a:ext cx="600130" cy="57507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342747" y="1973786"/>
            <a:ext cx="12387880" cy="694152"/>
            <a:chOff x="3342747" y="1973786"/>
            <a:chExt cx="12387880" cy="6941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802907" y="1987308"/>
              <a:ext cx="2154702" cy="680630"/>
              <a:chOff x="3802907" y="1987308"/>
              <a:chExt cx="2154702" cy="68063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802907" y="1987308"/>
                <a:ext cx="2154702" cy="68063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100770" y="1987308"/>
              <a:ext cx="8287520" cy="680630"/>
              <a:chOff x="7100770" y="1987308"/>
              <a:chExt cx="8287520" cy="68063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100770" y="1987308"/>
                <a:ext cx="8287520" cy="68063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7"/>
            <a:srcRect b="87160"/>
            <a:stretch>
              <a:fillRect/>
            </a:stretch>
          </p:blipFill>
          <p:spPr>
            <a:xfrm>
              <a:off x="3342747" y="1973786"/>
              <a:ext cx="2947356" cy="69016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8"/>
            <a:srcRect b="87460"/>
            <a:stretch>
              <a:fillRect/>
            </a:stretch>
          </p:blipFill>
          <p:spPr>
            <a:xfrm>
              <a:off x="6259324" y="1983319"/>
              <a:ext cx="9471303" cy="68063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8490" y="277494"/>
            <a:ext cx="533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01. </a:t>
            </a:r>
            <a:r>
              <a:rPr lang="ko-KR" altLang="en-US" sz="2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개발환경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>
            <a:extLst>
              <a:ext uri="{FF2B5EF4-FFF2-40B4-BE49-F238E27FC236}">
                <a16:creationId xmlns:a16="http://schemas.microsoft.com/office/drawing/2014/main" id="{A4B53656-93FA-4D5A-3F52-CC9624582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7064" y="9105900"/>
            <a:ext cx="18439840" cy="11414262"/>
          </a:xfrm>
          <a:prstGeom prst="rect">
            <a:avLst/>
          </a:prstGeom>
        </p:spPr>
      </p:pic>
      <p:grpSp>
        <p:nvGrpSpPr>
          <p:cNvPr id="5" name="그룹 1003">
            <a:extLst>
              <a:ext uri="{FF2B5EF4-FFF2-40B4-BE49-F238E27FC236}">
                <a16:creationId xmlns:a16="http://schemas.microsoft.com/office/drawing/2014/main" id="{0CDEC758-AE18-6EE2-D6A8-4C297B5CDE3B}"/>
              </a:ext>
            </a:extLst>
          </p:cNvPr>
          <p:cNvGrpSpPr/>
          <p:nvPr/>
        </p:nvGrpSpPr>
        <p:grpSpPr>
          <a:xfrm>
            <a:off x="92979" y="9296330"/>
            <a:ext cx="1480395" cy="806299"/>
            <a:chOff x="92979" y="9104716"/>
            <a:chExt cx="1480395" cy="80629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C9525EE4-D441-AFE2-1935-A8705C995ECD}"/>
                </a:ext>
              </a:extLst>
            </p:cNvPr>
            <p:cNvGrpSpPr/>
            <p:nvPr/>
          </p:nvGrpSpPr>
          <p:grpSpPr>
            <a:xfrm>
              <a:off x="748460" y="9120538"/>
              <a:ext cx="824914" cy="790477"/>
              <a:chOff x="748460" y="9120538"/>
              <a:chExt cx="824914" cy="790477"/>
            </a:xfrm>
          </p:grpSpPr>
          <p:pic>
            <p:nvPicPr>
              <p:cNvPr id="9" name="Object 7">
                <a:extLst>
                  <a:ext uri="{FF2B5EF4-FFF2-40B4-BE49-F238E27FC236}">
                    <a16:creationId xmlns:a16="http://schemas.microsoft.com/office/drawing/2014/main" id="{916464D1-0BDD-B72F-1685-06B69B6ED8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1094978">
                <a:off x="748460" y="9120538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7" name="그룹 1005">
              <a:extLst>
                <a:ext uri="{FF2B5EF4-FFF2-40B4-BE49-F238E27FC236}">
                  <a16:creationId xmlns:a16="http://schemas.microsoft.com/office/drawing/2014/main" id="{1E284BD8-6C2C-81F0-ABCD-91579DB4CD37}"/>
                </a:ext>
              </a:extLst>
            </p:cNvPr>
            <p:cNvGrpSpPr/>
            <p:nvPr/>
          </p:nvGrpSpPr>
          <p:grpSpPr>
            <a:xfrm>
              <a:off x="92979" y="9104716"/>
              <a:ext cx="600130" cy="575077"/>
              <a:chOff x="92979" y="9104716"/>
              <a:chExt cx="600130" cy="575077"/>
            </a:xfrm>
          </p:grpSpPr>
          <p:pic>
            <p:nvPicPr>
              <p:cNvPr id="8" name="Object 10">
                <a:extLst>
                  <a:ext uri="{FF2B5EF4-FFF2-40B4-BE49-F238E27FC236}">
                    <a16:creationId xmlns:a16="http://schemas.microsoft.com/office/drawing/2014/main" id="{99BBD0BA-F595-7F8C-0B90-95D617BF84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1380000">
                <a:off x="92979" y="9104716"/>
                <a:ext cx="600130" cy="575077"/>
              </a:xfrm>
              <a:prstGeom prst="rect">
                <a:avLst/>
              </a:prstGeom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A9F793-688D-0DFF-9CC5-999866488506}"/>
              </a:ext>
            </a:extLst>
          </p:cNvPr>
          <p:cNvSpPr txBox="1"/>
          <p:nvPr/>
        </p:nvSpPr>
        <p:spPr>
          <a:xfrm>
            <a:off x="328490" y="277494"/>
            <a:ext cx="533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dirty="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01.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일정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84661F1-2962-6EB8-D998-A0F0930E447C}"/>
              </a:ext>
            </a:extLst>
          </p:cNvPr>
          <p:cNvGrpSpPr/>
          <p:nvPr/>
        </p:nvGrpSpPr>
        <p:grpSpPr>
          <a:xfrm>
            <a:off x="1662953" y="3670497"/>
            <a:ext cx="14911510" cy="400110"/>
            <a:chOff x="1662953" y="3855293"/>
            <a:chExt cx="14911510" cy="4001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91679D-B9C1-137E-F376-5BC5D886B89A}"/>
                </a:ext>
              </a:extLst>
            </p:cNvPr>
            <p:cNvSpPr txBox="1"/>
            <p:nvPr/>
          </p:nvSpPr>
          <p:spPr>
            <a:xfrm>
              <a:off x="1662953" y="3855293"/>
              <a:ext cx="29481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 err="1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백엔드</a:t>
              </a:r>
              <a:r>
                <a:rPr lang="ko-KR" altLang="en-US" sz="2000" dirty="0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 설계 및 개발</a:t>
              </a:r>
              <a:endParaRPr lang="en-US" altLang="ko-KR" sz="2000" dirty="0">
                <a:solidFill>
                  <a:srgbClr val="2C6E49"/>
                </a:solidFill>
                <a:latin typeface="에스코어 드림 5 Medium"/>
                <a:ea typeface="에스코어 드림 5 Medium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66E8F91-6205-D423-5CF5-0B14599253D7}"/>
                </a:ext>
              </a:extLst>
            </p:cNvPr>
            <p:cNvSpPr/>
            <p:nvPr/>
          </p:nvSpPr>
          <p:spPr>
            <a:xfrm>
              <a:off x="4763463" y="3855293"/>
              <a:ext cx="11811000" cy="400110"/>
            </a:xfrm>
            <a:prstGeom prst="roundRect">
              <a:avLst/>
            </a:prstGeom>
            <a:solidFill>
              <a:srgbClr val="2C6E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에스코어 드림 5 Medium"/>
                  <a:ea typeface="에스코어 드림 5 Medium"/>
                </a:rPr>
                <a:t>1/16 ~ 2/21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5D553A-29C5-DA74-FA38-1AAADAD9C707}"/>
              </a:ext>
            </a:extLst>
          </p:cNvPr>
          <p:cNvGrpSpPr/>
          <p:nvPr/>
        </p:nvGrpSpPr>
        <p:grpSpPr>
          <a:xfrm>
            <a:off x="1662953" y="4529220"/>
            <a:ext cx="14454310" cy="401896"/>
            <a:chOff x="1662953" y="4856403"/>
            <a:chExt cx="14454310" cy="4018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ADFBD5-5C05-05FC-9DA5-188E229DB750}"/>
                </a:ext>
              </a:extLst>
            </p:cNvPr>
            <p:cNvSpPr txBox="1"/>
            <p:nvPr/>
          </p:nvSpPr>
          <p:spPr>
            <a:xfrm>
              <a:off x="1662953" y="4858189"/>
              <a:ext cx="29481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err="1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프론트엔드</a:t>
              </a:r>
              <a:r>
                <a:rPr lang="ko-KR" altLang="en-US" sz="2000" dirty="0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 설계 및 개발</a:t>
              </a:r>
              <a:endParaRPr lang="en-US" altLang="ko-KR" sz="2000" dirty="0">
                <a:solidFill>
                  <a:srgbClr val="2C6E49"/>
                </a:solidFill>
                <a:latin typeface="에스코어 드림 5 Medium"/>
                <a:ea typeface="에스코어 드림 5 Medium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4AECA13-F3AE-DE09-4285-93F04C5C020D}"/>
                </a:ext>
              </a:extLst>
            </p:cNvPr>
            <p:cNvSpPr/>
            <p:nvPr/>
          </p:nvSpPr>
          <p:spPr>
            <a:xfrm>
              <a:off x="4763463" y="4856403"/>
              <a:ext cx="11353800" cy="400110"/>
            </a:xfrm>
            <a:prstGeom prst="roundRect">
              <a:avLst/>
            </a:prstGeom>
            <a:solidFill>
              <a:srgbClr val="2C6E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에스코어 드림 5 Medium"/>
                  <a:ea typeface="에스코어 드림 5 Medium"/>
                </a:rPr>
                <a:t>1/16 ~ 2/19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C8CA380-29AD-CCC4-70E4-D60B15D98ACD}"/>
              </a:ext>
            </a:extLst>
          </p:cNvPr>
          <p:cNvGrpSpPr/>
          <p:nvPr/>
        </p:nvGrpSpPr>
        <p:grpSpPr>
          <a:xfrm>
            <a:off x="1662953" y="5389729"/>
            <a:ext cx="6758110" cy="400110"/>
            <a:chOff x="1662953" y="5861085"/>
            <a:chExt cx="6758110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974AAD-6B17-58CB-8BF4-0B7A1DCDC32B}"/>
                </a:ext>
              </a:extLst>
            </p:cNvPr>
            <p:cNvSpPr txBox="1"/>
            <p:nvPr/>
          </p:nvSpPr>
          <p:spPr>
            <a:xfrm>
              <a:off x="1662953" y="5861085"/>
              <a:ext cx="29481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데이터 분석</a:t>
              </a:r>
              <a:endParaRPr lang="en-US" altLang="ko-KR" sz="2000" dirty="0">
                <a:solidFill>
                  <a:srgbClr val="2C6E49"/>
                </a:solidFill>
                <a:latin typeface="에스코어 드림 5 Medium"/>
                <a:ea typeface="에스코어 드림 5 Medium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AAED33E-6718-D091-1BB2-504032625C19}"/>
                </a:ext>
              </a:extLst>
            </p:cNvPr>
            <p:cNvSpPr/>
            <p:nvPr/>
          </p:nvSpPr>
          <p:spPr>
            <a:xfrm>
              <a:off x="4763463" y="5861085"/>
              <a:ext cx="3657600" cy="400110"/>
            </a:xfrm>
            <a:prstGeom prst="roundRect">
              <a:avLst/>
            </a:prstGeom>
            <a:solidFill>
              <a:srgbClr val="2C6E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에스코어 드림 5 Medium"/>
                  <a:ea typeface="에스코어 드림 5 Medium"/>
                </a:rPr>
                <a:t>1/16 ~ 1/23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97AA8DA-C843-E368-F338-5DC5AEA66F0C}"/>
              </a:ext>
            </a:extLst>
          </p:cNvPr>
          <p:cNvGrpSpPr/>
          <p:nvPr/>
        </p:nvGrpSpPr>
        <p:grpSpPr>
          <a:xfrm>
            <a:off x="1662953" y="6248452"/>
            <a:ext cx="6758110" cy="400110"/>
            <a:chOff x="1662953" y="6863981"/>
            <a:chExt cx="6758110" cy="4001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517E02-621C-B19A-4B51-7DA26BA3D95E}"/>
                </a:ext>
              </a:extLst>
            </p:cNvPr>
            <p:cNvSpPr txBox="1"/>
            <p:nvPr/>
          </p:nvSpPr>
          <p:spPr>
            <a:xfrm>
              <a:off x="1662953" y="6863981"/>
              <a:ext cx="29481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기본 </a:t>
              </a:r>
              <a:r>
                <a:rPr lang="en-US" altLang="ko-KR" sz="2000" dirty="0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CSS </a:t>
              </a:r>
              <a:r>
                <a:rPr lang="ko-KR" altLang="en-US" sz="2000" dirty="0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마무리</a:t>
              </a:r>
              <a:endParaRPr lang="en-US" altLang="ko-KR" sz="2000" dirty="0">
                <a:solidFill>
                  <a:srgbClr val="2C6E49"/>
                </a:solidFill>
                <a:latin typeface="에스코어 드림 5 Medium"/>
                <a:ea typeface="에스코어 드림 5 Medium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2BBC971-6729-096A-2022-798A89FD4F92}"/>
                </a:ext>
              </a:extLst>
            </p:cNvPr>
            <p:cNvSpPr/>
            <p:nvPr/>
          </p:nvSpPr>
          <p:spPr>
            <a:xfrm>
              <a:off x="4763463" y="6863981"/>
              <a:ext cx="3657600" cy="400110"/>
            </a:xfrm>
            <a:prstGeom prst="roundRect">
              <a:avLst/>
            </a:prstGeom>
            <a:solidFill>
              <a:srgbClr val="2C6E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에스코어 드림 5 Medium"/>
                  <a:ea typeface="에스코어 드림 5 Medium"/>
                </a:rPr>
                <a:t>2/19 ~ 2/23</a:t>
              </a:r>
              <a:endParaRPr lang="en-US" altLang="ko-KR" sz="1600" dirty="0">
                <a:solidFill>
                  <a:schemeClr val="bg1"/>
                </a:solidFill>
                <a:latin typeface="에스코어 드림 5 Medium"/>
                <a:ea typeface="에스코어 드림 5 Medium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393141A-1BA8-354F-981C-B2660F56E8CD}"/>
              </a:ext>
            </a:extLst>
          </p:cNvPr>
          <p:cNvGrpSpPr/>
          <p:nvPr/>
        </p:nvGrpSpPr>
        <p:grpSpPr>
          <a:xfrm>
            <a:off x="1662953" y="7107175"/>
            <a:ext cx="5334000" cy="400110"/>
            <a:chOff x="1662953" y="7866876"/>
            <a:chExt cx="5334000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DB24E5-768B-02A8-DCFD-44CA6380E873}"/>
                </a:ext>
              </a:extLst>
            </p:cNvPr>
            <p:cNvSpPr txBox="1"/>
            <p:nvPr/>
          </p:nvSpPr>
          <p:spPr>
            <a:xfrm>
              <a:off x="1662953" y="7866876"/>
              <a:ext cx="29481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테스트</a:t>
              </a:r>
              <a:endParaRPr lang="en-US" altLang="ko-KR" sz="2000" dirty="0">
                <a:solidFill>
                  <a:srgbClr val="2C6E49"/>
                </a:solidFill>
                <a:latin typeface="에스코어 드림 5 Medium"/>
                <a:ea typeface="에스코어 드림 5 Medium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4ED85D-5739-469D-FC55-2DC43027C1A2}"/>
                </a:ext>
              </a:extLst>
            </p:cNvPr>
            <p:cNvSpPr/>
            <p:nvPr/>
          </p:nvSpPr>
          <p:spPr>
            <a:xfrm>
              <a:off x="4763463" y="7866876"/>
              <a:ext cx="2233490" cy="400110"/>
            </a:xfrm>
            <a:prstGeom prst="roundRect">
              <a:avLst/>
            </a:prstGeom>
            <a:solidFill>
              <a:srgbClr val="2C6E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에스코어 드림 5 Medium"/>
                  <a:ea typeface="에스코어 드림 5 Medium"/>
                </a:rPr>
                <a:t>2/26 ~ 2/28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C7089DD-A087-F615-DA2A-9EA15449C163}"/>
              </a:ext>
            </a:extLst>
          </p:cNvPr>
          <p:cNvGrpSpPr/>
          <p:nvPr/>
        </p:nvGrpSpPr>
        <p:grpSpPr>
          <a:xfrm>
            <a:off x="1662953" y="1926632"/>
            <a:ext cx="11330106" cy="426529"/>
            <a:chOff x="1662953" y="1823082"/>
            <a:chExt cx="11330106" cy="4265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A922B-1017-E580-04E7-D28CE0FF227A}"/>
                </a:ext>
              </a:extLst>
            </p:cNvPr>
            <p:cNvSpPr txBox="1"/>
            <p:nvPr/>
          </p:nvSpPr>
          <p:spPr>
            <a:xfrm>
              <a:off x="1662953" y="1849501"/>
              <a:ext cx="29481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자료수집</a:t>
              </a:r>
              <a:endParaRPr lang="en-US" altLang="ko-KR" sz="2000" dirty="0">
                <a:solidFill>
                  <a:srgbClr val="2C6E49"/>
                </a:solidFill>
                <a:latin typeface="에스코어 드림 5 Medium"/>
                <a:ea typeface="에스코어 드림 5 Medium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00F0F89-51FB-41F0-583C-914C3A1D2123}"/>
                </a:ext>
              </a:extLst>
            </p:cNvPr>
            <p:cNvSpPr/>
            <p:nvPr/>
          </p:nvSpPr>
          <p:spPr>
            <a:xfrm>
              <a:off x="4763466" y="1823082"/>
              <a:ext cx="2057394" cy="354102"/>
            </a:xfrm>
            <a:prstGeom prst="roundRect">
              <a:avLst/>
            </a:prstGeom>
            <a:solidFill>
              <a:srgbClr val="2C6E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에스코어 드림 5 Medium"/>
                  <a:ea typeface="에스코어 드림 5 Medium"/>
                </a:rPr>
                <a:t>1/16 ~ 1/19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06EA6A-17A5-2F2D-604D-040EB3B1BE73}"/>
                </a:ext>
              </a:extLst>
            </p:cNvPr>
            <p:cNvSpPr/>
            <p:nvPr/>
          </p:nvSpPr>
          <p:spPr>
            <a:xfrm>
              <a:off x="7125662" y="1834284"/>
              <a:ext cx="5867397" cy="354102"/>
            </a:xfrm>
            <a:prstGeom prst="roundRect">
              <a:avLst/>
            </a:prstGeom>
            <a:solidFill>
              <a:srgbClr val="2C6E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에스코어 드림 5 Medium"/>
                  <a:ea typeface="에스코어 드림 5 Medium"/>
                </a:rPr>
                <a:t>1/29 ~ 2/8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2DC7FDD-906B-FA93-E4FD-20F9149E00DF}"/>
              </a:ext>
            </a:extLst>
          </p:cNvPr>
          <p:cNvGrpSpPr/>
          <p:nvPr/>
        </p:nvGrpSpPr>
        <p:grpSpPr>
          <a:xfrm>
            <a:off x="1662953" y="2811774"/>
            <a:ext cx="6300910" cy="400110"/>
            <a:chOff x="1662953" y="2852397"/>
            <a:chExt cx="6300910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CA4176-E4D7-00C7-08C4-B07F3B4A269B}"/>
                </a:ext>
              </a:extLst>
            </p:cNvPr>
            <p:cNvSpPr txBox="1"/>
            <p:nvPr/>
          </p:nvSpPr>
          <p:spPr>
            <a:xfrm>
              <a:off x="1662953" y="2852397"/>
              <a:ext cx="29481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2000" dirty="0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ERD </a:t>
              </a:r>
              <a:r>
                <a:rPr lang="ko-KR" altLang="en-US" sz="2000" dirty="0">
                  <a:solidFill>
                    <a:srgbClr val="2C6E49"/>
                  </a:solidFill>
                  <a:latin typeface="에스코어 드림 5 Medium"/>
                  <a:ea typeface="에스코어 드림 5 Medium"/>
                </a:rPr>
                <a:t>설계</a:t>
              </a:r>
              <a:endParaRPr lang="en-US" altLang="ko-KR" sz="2000" dirty="0">
                <a:solidFill>
                  <a:srgbClr val="2C6E49"/>
                </a:solidFill>
                <a:latin typeface="에스코어 드림 5 Medium"/>
                <a:ea typeface="에스코어 드림 5 Medium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4DC6A16-7EAF-466F-9043-0CDD10A2AEBC}"/>
                </a:ext>
              </a:extLst>
            </p:cNvPr>
            <p:cNvSpPr/>
            <p:nvPr/>
          </p:nvSpPr>
          <p:spPr>
            <a:xfrm>
              <a:off x="4763463" y="2854183"/>
              <a:ext cx="2057394" cy="394752"/>
            </a:xfrm>
            <a:prstGeom prst="roundRect">
              <a:avLst/>
            </a:prstGeom>
            <a:solidFill>
              <a:srgbClr val="2C6E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에스코어 드림 5 Medium"/>
                  <a:ea typeface="에스코어 드림 5 Medium"/>
                </a:rPr>
                <a:t>1/24~ 1/26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32777B-4657-C017-1910-51A83CBA9EA1}"/>
                </a:ext>
              </a:extLst>
            </p:cNvPr>
            <p:cNvSpPr/>
            <p:nvPr/>
          </p:nvSpPr>
          <p:spPr>
            <a:xfrm>
              <a:off x="7251169" y="2854183"/>
              <a:ext cx="712694" cy="394752"/>
            </a:xfrm>
            <a:prstGeom prst="roundRect">
              <a:avLst/>
            </a:prstGeom>
            <a:solidFill>
              <a:srgbClr val="2C6E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에스코어 드림 5 Medium"/>
                  <a:ea typeface="에스코어 드림 5 Medium"/>
                </a:rPr>
                <a:t>2/5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2A4FC9-2113-4D6F-39E3-75F34BBFAB0D}"/>
              </a:ext>
            </a:extLst>
          </p:cNvPr>
          <p:cNvGrpSpPr/>
          <p:nvPr/>
        </p:nvGrpSpPr>
        <p:grpSpPr>
          <a:xfrm>
            <a:off x="1662953" y="7843495"/>
            <a:ext cx="14911508" cy="400110"/>
            <a:chOff x="1662953" y="7866876"/>
            <a:chExt cx="14911508" cy="4001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7AA5AE-21BD-AEA5-1CCA-D34BDE770F99}"/>
                </a:ext>
              </a:extLst>
            </p:cNvPr>
            <p:cNvSpPr txBox="1"/>
            <p:nvPr/>
          </p:nvSpPr>
          <p:spPr>
            <a:xfrm>
              <a:off x="1662953" y="7866876"/>
              <a:ext cx="29481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/>
                  <a:ea typeface="에스코어 드림 5 Medium"/>
                </a:rPr>
                <a:t>전체 기간</a:t>
              </a:r>
              <a:endPara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/>
                <a:ea typeface="에스코어 드림 5 Medium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FD8A8B9-6F04-A45F-9A7C-7EE648617173}"/>
                </a:ext>
              </a:extLst>
            </p:cNvPr>
            <p:cNvSpPr/>
            <p:nvPr/>
          </p:nvSpPr>
          <p:spPr>
            <a:xfrm>
              <a:off x="4763462" y="7866876"/>
              <a:ext cx="11810999" cy="40011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에스코어 드림 5 Medium"/>
                  <a:ea typeface="에스코어 드림 5 Medium"/>
                </a:rPr>
                <a:t>1/16 ~ 2/28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164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8310" y="927634"/>
            <a:ext cx="4640068" cy="7971102"/>
            <a:chOff x="348310" y="927634"/>
            <a:chExt cx="4640068" cy="79711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48310" y="927634"/>
              <a:ext cx="4640068" cy="79711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14922" y="331808"/>
            <a:ext cx="4146911" cy="1875679"/>
            <a:chOff x="2914922" y="331808"/>
            <a:chExt cx="4146911" cy="1875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914922" y="331808"/>
              <a:ext cx="4146911" cy="1875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73773" y="9567916"/>
            <a:ext cx="1472813" cy="790477"/>
            <a:chOff x="1873773" y="9379537"/>
            <a:chExt cx="1472813" cy="7904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21672" y="9379537"/>
              <a:ext cx="824914" cy="790477"/>
              <a:chOff x="2521672" y="9379537"/>
              <a:chExt cx="824914" cy="79047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521672" y="9379537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73773" y="9502502"/>
              <a:ext cx="600130" cy="575077"/>
              <a:chOff x="1873773" y="9502502"/>
              <a:chExt cx="600130" cy="57507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486063">
                <a:off x="1873773" y="9502502"/>
                <a:ext cx="600130" cy="575077"/>
              </a:xfrm>
              <a:prstGeom prst="rect">
                <a:avLst/>
              </a:prstGeom>
            </p:spPr>
          </p:pic>
        </p:grpSp>
      </p:grpSp>
      <p:grpSp>
        <p:nvGrpSpPr>
          <p:cNvPr id="5" name="그룹 4"/>
          <p:cNvGrpSpPr/>
          <p:nvPr/>
        </p:nvGrpSpPr>
        <p:grpSpPr>
          <a:xfrm>
            <a:off x="7059630" y="1771337"/>
            <a:ext cx="2557321" cy="427298"/>
            <a:chOff x="7059630" y="1771337"/>
            <a:chExt cx="2557321" cy="42729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247236" y="1785670"/>
              <a:ext cx="2236335" cy="412965"/>
              <a:chOff x="7247236" y="1785670"/>
              <a:chExt cx="2236335" cy="41296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247236" y="1785670"/>
                <a:ext cx="2236335" cy="41296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7"/>
            <a:srcRect b="93620"/>
            <a:stretch>
              <a:fillRect/>
            </a:stretch>
          </p:blipFill>
          <p:spPr>
            <a:xfrm>
              <a:off x="7059630" y="1771337"/>
              <a:ext cx="2557321" cy="412965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9583297" y="1771336"/>
            <a:ext cx="8674204" cy="436151"/>
            <a:chOff x="9583297" y="1771336"/>
            <a:chExt cx="8674204" cy="4361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06234" y="1785670"/>
              <a:ext cx="8054019" cy="412965"/>
              <a:chOff x="10006234" y="1785670"/>
              <a:chExt cx="8054019" cy="4129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0006234" y="1785670"/>
                <a:ext cx="8054019" cy="412965"/>
              </a:xfrm>
              <a:prstGeom prst="rect">
                <a:avLst/>
              </a:prstGeom>
            </p:spPr>
          </p:pic>
        </p:grpSp>
        <p:pic>
          <p:nvPicPr>
            <p:cNvPr id="29" name="Object 28" descr="텍스트, 스크린샷, 폰트, 디자인이(가) 표시된 사진  자동 생성된 설명"/>
            <p:cNvPicPr>
              <a:picLocks noChangeAspect="1"/>
            </p:cNvPicPr>
            <p:nvPr/>
          </p:nvPicPr>
          <p:blipFill rotWithShape="1">
            <a:blip r:embed="rId9"/>
            <a:srcRect b="93280"/>
            <a:stretch>
              <a:fillRect/>
            </a:stretch>
          </p:blipFill>
          <p:spPr>
            <a:xfrm>
              <a:off x="9583297" y="1771336"/>
              <a:ext cx="8674204" cy="43615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0006234" y="2198635"/>
            <a:ext cx="8054018" cy="6038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치즈 분류 결과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종류별 치즈 정보 및 레시피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낙농체험 목장 설명 및 링크 정보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회원 정보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목장 투어 상품 정보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결제 내역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예약 내역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투어 후기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투어 질문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투어 후기 첨부 이미지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투어 후기의 답글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투어 질문 첨부 이미지 테이블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1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투어 질문의 답글 테이블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47236" y="2198635"/>
            <a:ext cx="2236335" cy="602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farm_cheese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farm_cheese_detail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farm_farm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auth_user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farm_tour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farm_payment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farm_reservation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farm_review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farm_question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farm_review_photo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farm_review_reply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farm_question_photo</a:t>
            </a:r>
            <a:endParaRPr lang="en-US" altLang="ko-KR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farm_question_reply</a:t>
            </a:r>
            <a:endParaRPr lang="ko-KR" altLang="en-US" sz="15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490" y="277494"/>
            <a:ext cx="533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02. ERD </a:t>
            </a:r>
            <a:r>
              <a:rPr lang="ko-KR" altLang="en-US" sz="2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설계</a:t>
            </a:r>
          </a:p>
        </p:txBody>
      </p:sp>
      <p:pic>
        <p:nvPicPr>
          <p:cNvPr id="8" name="Object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77064" y="9105900"/>
            <a:ext cx="18439840" cy="11414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63853" y="888975"/>
            <a:ext cx="4948518" cy="7569225"/>
            <a:chOff x="2051441" y="888975"/>
            <a:chExt cx="5817100" cy="85388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51441" y="888975"/>
              <a:ext cx="5817100" cy="8538862"/>
              <a:chOff x="2051441" y="888975"/>
              <a:chExt cx="5817100" cy="853886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2051441" y="888975"/>
                <a:ext cx="5817100" cy="8538862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7620000" y="4457700"/>
              <a:ext cx="248541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19999" y="6819900"/>
              <a:ext cx="248541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4538137" y="9383200"/>
            <a:ext cx="1536810" cy="870379"/>
            <a:chOff x="4538137" y="9219029"/>
            <a:chExt cx="1536810" cy="87037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250033" y="9219029"/>
              <a:ext cx="824914" cy="790477"/>
              <a:chOff x="5250033" y="9219029"/>
              <a:chExt cx="824914" cy="79047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21063990">
                <a:off x="5250033" y="9219029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538137" y="9514331"/>
              <a:ext cx="600130" cy="575077"/>
              <a:chOff x="4538137" y="9514331"/>
              <a:chExt cx="600130" cy="5750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538137" y="9514331"/>
                <a:ext cx="600130" cy="575077"/>
              </a:xfrm>
              <a:prstGeom prst="rect">
                <a:avLst/>
              </a:prstGeom>
            </p:spPr>
          </p:pic>
        </p:grpSp>
      </p:grpSp>
      <p:sp>
        <p:nvSpPr>
          <p:cNvPr id="6" name="직사각형 5"/>
          <p:cNvSpPr/>
          <p:nvPr/>
        </p:nvSpPr>
        <p:spPr>
          <a:xfrm>
            <a:off x="2164053" y="3782263"/>
            <a:ext cx="529955" cy="2701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03249" y="7277100"/>
            <a:ext cx="453755" cy="13509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201400" y="855140"/>
            <a:ext cx="411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현재 목장쉼터에 있는 낙농체험 목장들의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위치를 지도에 표시해둔 것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8490" y="277494"/>
            <a:ext cx="5334000" cy="4770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03. </a:t>
            </a:r>
            <a:r>
              <a:rPr lang="ko-KR" altLang="en-US" sz="25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페이지 주요 기능 설명 </a:t>
            </a:r>
            <a:r>
              <a:rPr lang="en-US" altLang="ko-KR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- </a:t>
            </a:r>
            <a:r>
              <a:rPr lang="ko-KR" altLang="en-US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메인페이지</a:t>
            </a:r>
            <a:endParaRPr lang="ko-KR" altLang="en-US" sz="250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13760" r="15080"/>
          <a:stretch>
            <a:fillRect/>
          </a:stretch>
        </p:blipFill>
        <p:spPr>
          <a:xfrm>
            <a:off x="6348280" y="1531393"/>
            <a:ext cx="4143536" cy="4719313"/>
          </a:xfrm>
          <a:prstGeom prst="rect">
            <a:avLst/>
          </a:prstGeom>
          <a:effectLst>
            <a:outerShdw blurRad="2413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6126838" y="859840"/>
            <a:ext cx="4693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궁금한 치즈 사진을 업로드하면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머신러닝으로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 </a:t>
            </a:r>
            <a:endParaRPr lang="en-US" altLang="ko-KR" sz="1600" dirty="0">
              <a:solidFill>
                <a:srgbClr val="2C6E49"/>
              </a:solidFill>
              <a:latin typeface="에스코어 드림 5 Medium"/>
              <a:ea typeface="에스코어 드림 5 Medium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해당 치즈가 어떤 방법으로 만들어졌는지 알려준다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35000" t="22300" r="38750" b="9940"/>
          <a:stretch>
            <a:fillRect/>
          </a:stretch>
        </p:blipFill>
        <p:spPr>
          <a:xfrm>
            <a:off x="11201400" y="1518525"/>
            <a:ext cx="3292068" cy="4218094"/>
          </a:xfrm>
          <a:prstGeom prst="rect">
            <a:avLst/>
          </a:prstGeom>
          <a:effectLst>
            <a:outerShdw blurRad="241300" dist="50800" dir="5400000" algn="ctr" rotWithShape="0">
              <a:srgbClr val="000000">
                <a:alpha val="46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29230" y="6679850"/>
            <a:ext cx="5544324" cy="1124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10180" y="7971226"/>
            <a:ext cx="533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rgbClr val="2C6E49"/>
                </a:solidFill>
                <a:latin typeface="에스코어 드림 5 Medium"/>
                <a:ea typeface="에스코어 드림 5 Medium"/>
              </a:rPr>
              <a:t>결과를 새 창에서 열기 위해 값을 전달하는 코드</a:t>
            </a:r>
          </a:p>
        </p:txBody>
      </p:sp>
      <p:pic>
        <p:nvPicPr>
          <p:cNvPr id="16" name="Object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77064" y="9105900"/>
            <a:ext cx="18439840" cy="114142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886C1A0-2EF2-D5CD-8448-55EAEEE8E3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810" y="4553208"/>
            <a:ext cx="5262356" cy="4446176"/>
          </a:xfrm>
          <a:prstGeom prst="roundRect">
            <a:avLst>
              <a:gd name="adj" fmla="val 2645"/>
            </a:avLst>
          </a:prstGeom>
          <a:effectLst>
            <a:outerShdw blurRad="292100" dist="50800" dir="5400000" algn="ctr" rotWithShape="0">
              <a:schemeClr val="bg1">
                <a:lumMod val="50000"/>
                <a:alpha val="24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1B331-DEB9-9848-E43F-C4CEAED43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0489C6-9DA7-558A-B10E-D3A5716A2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206" y="1528466"/>
            <a:ext cx="4546208" cy="4411288"/>
          </a:xfrm>
          <a:prstGeom prst="rect">
            <a:avLst/>
          </a:prstGeom>
          <a:effectLst>
            <a:outerShdw blurRad="177800" dist="50800" dir="5400000" algn="ctr" rotWithShape="0">
              <a:schemeClr val="bg1">
                <a:lumMod val="50000"/>
                <a:alpha val="33000"/>
              </a:scheme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BDABDBE-A7E7-0FFA-A53E-C0480B2C3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612" y="5164310"/>
            <a:ext cx="4143535" cy="3629560"/>
          </a:xfrm>
          <a:prstGeom prst="rect">
            <a:avLst/>
          </a:prstGeom>
          <a:effectLst>
            <a:outerShdw blurRad="228600" dist="50800" dir="5400000" algn="ctr" rotWithShape="0">
              <a:schemeClr val="bg1">
                <a:lumMod val="50000"/>
                <a:alpha val="33000"/>
              </a:schemeClr>
            </a:outerShdw>
          </a:effectLst>
        </p:spPr>
      </p:pic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E7263A9F-F158-69A7-3D00-5733789345CE}"/>
              </a:ext>
            </a:extLst>
          </p:cNvPr>
          <p:cNvGrpSpPr/>
          <p:nvPr/>
        </p:nvGrpSpPr>
        <p:grpSpPr>
          <a:xfrm>
            <a:off x="4538137" y="9383200"/>
            <a:ext cx="1536810" cy="870379"/>
            <a:chOff x="4538137" y="9219029"/>
            <a:chExt cx="1536810" cy="870379"/>
          </a:xfrm>
        </p:grpSpPr>
        <p:grpSp>
          <p:nvGrpSpPr>
            <p:cNvPr id="1004" name="그룹 1004">
              <a:extLst>
                <a:ext uri="{FF2B5EF4-FFF2-40B4-BE49-F238E27FC236}">
                  <a16:creationId xmlns:a16="http://schemas.microsoft.com/office/drawing/2014/main" id="{C8D416CC-0157-2F4E-21DF-9E6D6DEE2349}"/>
                </a:ext>
              </a:extLst>
            </p:cNvPr>
            <p:cNvGrpSpPr/>
            <p:nvPr/>
          </p:nvGrpSpPr>
          <p:grpSpPr>
            <a:xfrm>
              <a:off x="5250033" y="9219029"/>
              <a:ext cx="824914" cy="790477"/>
              <a:chOff x="5250033" y="9219029"/>
              <a:chExt cx="824914" cy="790477"/>
            </a:xfrm>
          </p:grpSpPr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251FC939-0B7F-C7E7-C0B9-2A543659D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21063990">
                <a:off x="5250033" y="9219029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3673E7DA-9CCC-31C0-6D1A-9E8B83EF3E33}"/>
                </a:ext>
              </a:extLst>
            </p:cNvPr>
            <p:cNvGrpSpPr/>
            <p:nvPr/>
          </p:nvGrpSpPr>
          <p:grpSpPr>
            <a:xfrm>
              <a:off x="4538137" y="9514331"/>
              <a:ext cx="600130" cy="575077"/>
              <a:chOff x="4538137" y="9514331"/>
              <a:chExt cx="600130" cy="575077"/>
            </a:xfrm>
          </p:grpSpPr>
          <p:pic>
            <p:nvPicPr>
              <p:cNvPr id="12" name="Object 11">
                <a:extLst>
                  <a:ext uri="{FF2B5EF4-FFF2-40B4-BE49-F238E27FC236}">
                    <a16:creationId xmlns:a16="http://schemas.microsoft.com/office/drawing/2014/main" id="{A5F8087C-8D41-1FC9-CF51-2579429B9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8137" y="9514331"/>
                <a:ext cx="600130" cy="575077"/>
              </a:xfrm>
              <a:prstGeom prst="rect">
                <a:avLst/>
              </a:pr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0F4CB1A-3871-70D4-BC19-3BAF9D8C689A}"/>
              </a:ext>
            </a:extLst>
          </p:cNvPr>
          <p:cNvSpPr txBox="1"/>
          <p:nvPr/>
        </p:nvSpPr>
        <p:spPr>
          <a:xfrm>
            <a:off x="328490" y="277494"/>
            <a:ext cx="691051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메인페이지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치즈 분류 모델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280AB6-936A-2A2C-5FAD-0F88C4179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1739788"/>
            <a:ext cx="3649568" cy="3209009"/>
          </a:xfrm>
          <a:prstGeom prst="rect">
            <a:avLst/>
          </a:prstGeom>
          <a:effectLst>
            <a:outerShdw blurRad="228600" dist="50800" dir="5400000" algn="ctr" rotWithShape="0">
              <a:schemeClr val="bg1">
                <a:lumMod val="50000"/>
                <a:alpha val="33000"/>
              </a:scheme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470D525-646D-A8D4-2D93-13E3B05685CD}"/>
              </a:ext>
            </a:extLst>
          </p:cNvPr>
          <p:cNvSpPr txBox="1"/>
          <p:nvPr/>
        </p:nvSpPr>
        <p:spPr>
          <a:xfrm>
            <a:off x="11734800" y="943691"/>
            <a:ext cx="364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치즈 분류모델 정확도 및 손실함수 그래프와 실행 결과 이미지</a:t>
            </a:r>
          </a:p>
        </p:txBody>
      </p:sp>
      <p:pic>
        <p:nvPicPr>
          <p:cNvPr id="32" name="Object 3">
            <a:extLst>
              <a:ext uri="{FF2B5EF4-FFF2-40B4-BE49-F238E27FC236}">
                <a16:creationId xmlns:a16="http://schemas.microsoft.com/office/drawing/2014/main" id="{7141C434-54C8-0DEF-12D0-DB44573BEF3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DF2FDF-7D7D-4FF0-8F12-3D2A0B1812D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r="15092"/>
          <a:stretch/>
        </p:blipFill>
        <p:spPr>
          <a:xfrm>
            <a:off x="913251" y="1406947"/>
            <a:ext cx="4960082" cy="6403553"/>
          </a:xfrm>
          <a:prstGeom prst="rect">
            <a:avLst/>
          </a:prstGeom>
          <a:effectLst>
            <a:outerShdw blurRad="254000" dist="50800" dir="5400000" algn="ctr" rotWithShape="0">
              <a:schemeClr val="bg1">
                <a:lumMod val="50000"/>
                <a:alpha val="32000"/>
              </a:schemeClr>
            </a:outerShdw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54A2F2A-E9EA-3755-B7B2-49324E203DC0}"/>
              </a:ext>
            </a:extLst>
          </p:cNvPr>
          <p:cNvSpPr/>
          <p:nvPr/>
        </p:nvSpPr>
        <p:spPr>
          <a:xfrm>
            <a:off x="927765" y="1396240"/>
            <a:ext cx="4945567" cy="64142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7297604-D949-6EE5-D76D-8AAB6B87D49C}"/>
              </a:ext>
            </a:extLst>
          </p:cNvPr>
          <p:cNvCxnSpPr>
            <a:cxnSpLocks/>
          </p:cNvCxnSpPr>
          <p:nvPr/>
        </p:nvCxnSpPr>
        <p:spPr>
          <a:xfrm>
            <a:off x="5851561" y="4183290"/>
            <a:ext cx="824827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6ED31ED-5ACA-49BA-BD80-D70D4CAA29A2}"/>
              </a:ext>
            </a:extLst>
          </p:cNvPr>
          <p:cNvSpPr txBox="1"/>
          <p:nvPr/>
        </p:nvSpPr>
        <p:spPr>
          <a:xfrm>
            <a:off x="6871207" y="6166394"/>
            <a:ext cx="4545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Tensorflow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인공신경망을 이용한 치즈 분류 모델링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8B1FF4-A2B2-9E52-CA28-885050987BF7}"/>
              </a:ext>
            </a:extLst>
          </p:cNvPr>
          <p:cNvSpPr txBox="1"/>
          <p:nvPr/>
        </p:nvSpPr>
        <p:spPr>
          <a:xfrm>
            <a:off x="15384368" y="2118230"/>
            <a:ext cx="2381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정확도 약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80.83%</a:t>
            </a:r>
          </a:p>
          <a:p>
            <a:pPr algn="ctr"/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손실 함수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0.5024</a:t>
            </a:r>
            <a:endParaRPr lang="ko-KR" altLang="en-US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14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38D29-E99B-3C71-C7F2-3C910C075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4778C851-BEE5-A4CD-742B-51868FA7A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462985"/>
            <a:ext cx="5109671" cy="14575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B7449E8-10F2-DA5A-0E2E-2F956085060E}"/>
              </a:ext>
            </a:extLst>
          </p:cNvPr>
          <p:cNvSpPr txBox="1"/>
          <p:nvPr/>
        </p:nvSpPr>
        <p:spPr>
          <a:xfrm>
            <a:off x="865124" y="2756634"/>
            <a:ext cx="5172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치즈 제조 과정에 따른 분류에 맞게 </a:t>
            </a:r>
            <a:r>
              <a:rPr lang="en-US" altLang="ko-KR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이름과 이미지 경로를 가져와서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페이징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DF863B-F053-6455-5CA3-B6C0D11C11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4637" r="16429" b="4190"/>
          <a:stretch/>
        </p:blipFill>
        <p:spPr>
          <a:xfrm>
            <a:off x="12927040" y="932053"/>
            <a:ext cx="4166716" cy="702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241300" dist="152400" dir="8100000" sx="99000" sy="99000" algn="tr" rotWithShape="0">
              <a:schemeClr val="bg1">
                <a:lumMod val="50000"/>
                <a:alpha val="13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0" h="0"/>
            <a:contourClr>
              <a:srgbClr val="FFFFFF"/>
            </a:contourClr>
          </a:sp3d>
        </p:spPr>
      </p:pic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5C37679-1A94-5ADC-C983-45D93F6FC097}"/>
              </a:ext>
            </a:extLst>
          </p:cNvPr>
          <p:cNvGrpSpPr/>
          <p:nvPr/>
        </p:nvGrpSpPr>
        <p:grpSpPr>
          <a:xfrm>
            <a:off x="7162800" y="8953500"/>
            <a:ext cx="1507460" cy="910891"/>
            <a:chOff x="8387273" y="8544211"/>
            <a:chExt cx="1507460" cy="910891"/>
          </a:xfrm>
        </p:grpSpPr>
        <p:grpSp>
          <p:nvGrpSpPr>
            <p:cNvPr id="1004" name="그룹 1004">
              <a:extLst>
                <a:ext uri="{FF2B5EF4-FFF2-40B4-BE49-F238E27FC236}">
                  <a16:creationId xmlns:a16="http://schemas.microsoft.com/office/drawing/2014/main" id="{8EB3B6BE-ABF6-A7C2-E458-B5021EE0EBF1}"/>
                </a:ext>
              </a:extLst>
            </p:cNvPr>
            <p:cNvGrpSpPr/>
            <p:nvPr/>
          </p:nvGrpSpPr>
          <p:grpSpPr>
            <a:xfrm>
              <a:off x="9069819" y="8544211"/>
              <a:ext cx="824914" cy="790477"/>
              <a:chOff x="9069819" y="8544211"/>
              <a:chExt cx="824914" cy="790477"/>
            </a:xfrm>
          </p:grpSpPr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BBEDAD91-CAE3-0E39-3832-B0017D1C0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20821404">
                <a:off x="9069819" y="8544211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EEB0DD94-24E0-D63B-0BC7-5764B6EDB583}"/>
                </a:ext>
              </a:extLst>
            </p:cNvPr>
            <p:cNvGrpSpPr/>
            <p:nvPr/>
          </p:nvGrpSpPr>
          <p:grpSpPr>
            <a:xfrm>
              <a:off x="8387273" y="8880025"/>
              <a:ext cx="600130" cy="575077"/>
              <a:chOff x="8387273" y="8880025"/>
              <a:chExt cx="600130" cy="575077"/>
            </a:xfrm>
          </p:grpSpPr>
          <p:pic>
            <p:nvPicPr>
              <p:cNvPr id="12" name="Object 11">
                <a:extLst>
                  <a:ext uri="{FF2B5EF4-FFF2-40B4-BE49-F238E27FC236}">
                    <a16:creationId xmlns:a16="http://schemas.microsoft.com/office/drawing/2014/main" id="{7E363094-7A73-FF8D-1241-CB0C897E2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0867367">
                <a:off x="8387273" y="8880025"/>
                <a:ext cx="600130" cy="575077"/>
              </a:xfrm>
              <a:prstGeom prst="rect">
                <a:avLst/>
              </a:prstGeom>
            </p:spPr>
          </p:pic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5F5C9A-7BF5-1ADC-0937-CAAE02C77A67}"/>
              </a:ext>
            </a:extLst>
          </p:cNvPr>
          <p:cNvGrpSpPr/>
          <p:nvPr/>
        </p:nvGrpSpPr>
        <p:grpSpPr>
          <a:xfrm>
            <a:off x="6558690" y="3587606"/>
            <a:ext cx="5484975" cy="4599578"/>
            <a:chOff x="7306303" y="6421468"/>
            <a:chExt cx="5484975" cy="459957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B8708CC-8E89-A1E6-FE6E-4D28E6770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44" t="9641" r="16556" b="11902"/>
            <a:stretch/>
          </p:blipFill>
          <p:spPr>
            <a:xfrm>
              <a:off x="7306303" y="6421468"/>
              <a:ext cx="5484975" cy="4599578"/>
            </a:xfrm>
            <a:prstGeom prst="rect">
              <a:avLst/>
            </a:prstGeom>
            <a:effectLst>
              <a:outerShdw blurRad="241300" dist="50800" dir="5400000" algn="ctr" rotWithShape="0">
                <a:schemeClr val="bg1">
                  <a:lumMod val="50000"/>
                  <a:alpha val="36000"/>
                </a:schemeClr>
              </a:outerShdw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60952F-0F74-C16A-9125-3FC0BBC4E0E2}"/>
                </a:ext>
              </a:extLst>
            </p:cNvPr>
            <p:cNvSpPr/>
            <p:nvPr/>
          </p:nvSpPr>
          <p:spPr>
            <a:xfrm>
              <a:off x="9138160" y="6815344"/>
              <a:ext cx="5334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3C984A-4254-EC73-C4D3-E98379C780C3}"/>
              </a:ext>
            </a:extLst>
          </p:cNvPr>
          <p:cNvSpPr txBox="1"/>
          <p:nvPr/>
        </p:nvSpPr>
        <p:spPr>
          <a:xfrm>
            <a:off x="919733" y="5111199"/>
            <a:ext cx="5172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치즈 전체를 </a:t>
            </a:r>
            <a:r>
              <a:rPr lang="en-US" altLang="ko-KR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이름과 이미지 경로를 가져와서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개씩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페이징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03B08-2EDC-8AE1-AA6A-B01B335D29D0}"/>
              </a:ext>
            </a:extLst>
          </p:cNvPr>
          <p:cNvSpPr txBox="1"/>
          <p:nvPr/>
        </p:nvSpPr>
        <p:spPr>
          <a:xfrm>
            <a:off x="328490" y="277494"/>
            <a:ext cx="533400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치즈 사전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F4EAB-9ACB-31BD-41DF-8AE9235302CB}"/>
              </a:ext>
            </a:extLst>
          </p:cNvPr>
          <p:cNvSpPr txBox="1"/>
          <p:nvPr/>
        </p:nvSpPr>
        <p:spPr>
          <a:xfrm>
            <a:off x="7050675" y="808793"/>
            <a:ext cx="5876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치즈에 관한 간단한 설명 및 레시피를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html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형태로 </a:t>
            </a:r>
            <a:r>
              <a:rPr lang="en-US" altLang="ko-KR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저장 후 가져오는 방식으로 함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6C23CC1-80B1-E373-BE1E-77EB4F5E0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475" y="1658638"/>
            <a:ext cx="6586764" cy="10732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446E69E-275A-CF00-7D9F-21B2FB466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4" y="5748817"/>
            <a:ext cx="5127600" cy="208115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699FCB7-5357-000B-6C74-457FEE9EEB86}"/>
              </a:ext>
            </a:extLst>
          </p:cNvPr>
          <p:cNvGrpSpPr/>
          <p:nvPr/>
        </p:nvGrpSpPr>
        <p:grpSpPr>
          <a:xfrm>
            <a:off x="6974475" y="3071236"/>
            <a:ext cx="5522325" cy="5115948"/>
            <a:chOff x="6974475" y="3071236"/>
            <a:chExt cx="5522325" cy="511594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E5FC539-E205-DE2D-A9C7-0874E931ACBF}"/>
                </a:ext>
              </a:extLst>
            </p:cNvPr>
            <p:cNvCxnSpPr>
              <a:cxnSpLocks/>
            </p:cNvCxnSpPr>
            <p:nvPr/>
          </p:nvCxnSpPr>
          <p:spPr>
            <a:xfrm>
              <a:off x="6974475" y="3071236"/>
              <a:ext cx="552232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93314F8-0804-D289-935A-594885A5D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96800" y="3071236"/>
              <a:ext cx="0" cy="511594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Object 3">
            <a:extLst>
              <a:ext uri="{FF2B5EF4-FFF2-40B4-BE49-F238E27FC236}">
                <a16:creationId xmlns:a16="http://schemas.microsoft.com/office/drawing/2014/main" id="{E5EB09CD-7DE4-025E-6D1A-D273390546F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4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F332-C791-3519-866D-AED0F191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0885E3-7071-C66A-1E78-7B9EE320B9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t="5131" r="16584" b="5240"/>
          <a:stretch/>
        </p:blipFill>
        <p:spPr>
          <a:xfrm>
            <a:off x="5553524" y="912633"/>
            <a:ext cx="5005623" cy="7865979"/>
          </a:xfrm>
          <a:prstGeom prst="rect">
            <a:avLst/>
          </a:prstGeom>
          <a:effectLst>
            <a:outerShdw blurRad="406400" dist="50800" dir="5400000" algn="ctr" rotWithShape="0">
              <a:schemeClr val="bg1">
                <a:lumMod val="50000"/>
                <a:alpha val="18000"/>
              </a:scheme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0827A1-0A64-43A0-9F0A-9BECD2C3D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5" t="7956" r="16313" b="11075"/>
          <a:stretch/>
        </p:blipFill>
        <p:spPr>
          <a:xfrm>
            <a:off x="457200" y="820138"/>
            <a:ext cx="4863799" cy="5006921"/>
          </a:xfrm>
          <a:prstGeom prst="rect">
            <a:avLst/>
          </a:prstGeom>
        </p:spPr>
      </p:pic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1C3A70FE-3E5B-A812-80BE-AFC2CBC0D64B}"/>
              </a:ext>
            </a:extLst>
          </p:cNvPr>
          <p:cNvGrpSpPr/>
          <p:nvPr/>
        </p:nvGrpSpPr>
        <p:grpSpPr>
          <a:xfrm>
            <a:off x="10210800" y="8496300"/>
            <a:ext cx="1463645" cy="826209"/>
            <a:chOff x="10963898" y="8254215"/>
            <a:chExt cx="1463645" cy="826209"/>
          </a:xfrm>
        </p:grpSpPr>
        <p:grpSp>
          <p:nvGrpSpPr>
            <p:cNvPr id="1004" name="그룹 1004">
              <a:extLst>
                <a:ext uri="{FF2B5EF4-FFF2-40B4-BE49-F238E27FC236}">
                  <a16:creationId xmlns:a16="http://schemas.microsoft.com/office/drawing/2014/main" id="{A66577B5-5320-F448-5CBA-70299EFD57A9}"/>
                </a:ext>
              </a:extLst>
            </p:cNvPr>
            <p:cNvGrpSpPr/>
            <p:nvPr/>
          </p:nvGrpSpPr>
          <p:grpSpPr>
            <a:xfrm>
              <a:off x="11602629" y="8254215"/>
              <a:ext cx="824914" cy="790477"/>
              <a:chOff x="11602629" y="8254215"/>
              <a:chExt cx="824914" cy="790477"/>
            </a:xfrm>
          </p:grpSpPr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25F83220-4CA5-55A2-C256-50EBA1F17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02629" y="8254215"/>
                <a:ext cx="824914" cy="790477"/>
              </a:xfrm>
              <a:prstGeom prst="rect">
                <a:avLst/>
              </a:prstGeom>
            </p:spPr>
          </p:pic>
        </p:grpSp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19500030-DD66-B6A6-1930-7E715674A844}"/>
                </a:ext>
              </a:extLst>
            </p:cNvPr>
            <p:cNvGrpSpPr/>
            <p:nvPr/>
          </p:nvGrpSpPr>
          <p:grpSpPr>
            <a:xfrm>
              <a:off x="10963898" y="8505347"/>
              <a:ext cx="600130" cy="575077"/>
              <a:chOff x="10963898" y="8505347"/>
              <a:chExt cx="600130" cy="575077"/>
            </a:xfrm>
          </p:grpSpPr>
          <p:pic>
            <p:nvPicPr>
              <p:cNvPr id="12" name="Object 11">
                <a:extLst>
                  <a:ext uri="{FF2B5EF4-FFF2-40B4-BE49-F238E27FC236}">
                    <a16:creationId xmlns:a16="http://schemas.microsoft.com/office/drawing/2014/main" id="{D6E0EFA3-8D63-CC7F-CE6C-54919AD9F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1023689">
                <a:off x="10963898" y="8505347"/>
                <a:ext cx="600130" cy="575077"/>
              </a:xfrm>
              <a:prstGeom prst="rect">
                <a:avLst/>
              </a:prstGeom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A8F712-80B5-EFEE-FC1E-6CCA54979F10}"/>
              </a:ext>
            </a:extLst>
          </p:cNvPr>
          <p:cNvSpPr/>
          <p:nvPr/>
        </p:nvSpPr>
        <p:spPr>
          <a:xfrm>
            <a:off x="7826358" y="8283312"/>
            <a:ext cx="457200" cy="45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1FCA80-7FD0-790A-BD0E-B25B57627132}"/>
              </a:ext>
            </a:extLst>
          </p:cNvPr>
          <p:cNvSpPr/>
          <p:nvPr/>
        </p:nvSpPr>
        <p:spPr>
          <a:xfrm>
            <a:off x="609600" y="4010234"/>
            <a:ext cx="1066413" cy="12817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313B1-37FD-347E-419A-A684EC2FEBA4}"/>
              </a:ext>
            </a:extLst>
          </p:cNvPr>
          <p:cNvSpPr txBox="1"/>
          <p:nvPr/>
        </p:nvSpPr>
        <p:spPr>
          <a:xfrm>
            <a:off x="328490" y="277494"/>
            <a:ext cx="554521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5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주요 기능 설명 </a:t>
            </a:r>
            <a:r>
              <a:rPr lang="en-US" altLang="ko-KR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낙농체험 목장</a:t>
            </a:r>
            <a:endParaRPr lang="ko-KR" altLang="en-US" sz="25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7E13A8-FF0E-90FE-4C3B-1289AF010EE4}"/>
              </a:ext>
            </a:extLst>
          </p:cNvPr>
          <p:cNvSpPr txBox="1"/>
          <p:nvPr/>
        </p:nvSpPr>
        <p:spPr>
          <a:xfrm>
            <a:off x="10791672" y="995594"/>
            <a:ext cx="659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목장에 간단한 소개 및 특징을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html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형태로 가공하여 </a:t>
            </a:r>
            <a:r>
              <a:rPr lang="en-US" altLang="ko-KR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넣고 목장에 맞게 가져오는 방식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16EAF-AD0C-547D-48F6-3DE06A964AB9}"/>
              </a:ext>
            </a:extLst>
          </p:cNvPr>
          <p:cNvSpPr txBox="1"/>
          <p:nvPr/>
        </p:nvSpPr>
        <p:spPr>
          <a:xfrm>
            <a:off x="8415563" y="8327246"/>
            <a:ext cx="1686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목장 링크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B06D72-2408-9FEA-DB92-375A1D3EC690}"/>
              </a:ext>
            </a:extLst>
          </p:cNvPr>
          <p:cNvSpPr/>
          <p:nvPr/>
        </p:nvSpPr>
        <p:spPr>
          <a:xfrm>
            <a:off x="5591624" y="912633"/>
            <a:ext cx="5005622" cy="78659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82BD0E5-C17A-6AE3-79F8-562792C93723}"/>
              </a:ext>
            </a:extLst>
          </p:cNvPr>
          <p:cNvCxnSpPr>
            <a:cxnSpLocks/>
          </p:cNvCxnSpPr>
          <p:nvPr/>
        </p:nvCxnSpPr>
        <p:spPr>
          <a:xfrm flipV="1">
            <a:off x="10576932" y="5499632"/>
            <a:ext cx="853068" cy="1274484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81BE2B-A035-01E8-B374-75E79FEECC45}"/>
              </a:ext>
            </a:extLst>
          </p:cNvPr>
          <p:cNvSpPr txBox="1"/>
          <p:nvPr/>
        </p:nvSpPr>
        <p:spPr>
          <a:xfrm>
            <a:off x="10791672" y="1707081"/>
            <a:ext cx="659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Pandas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엑셀에 있는 목장 주소들과 이름들을 가져와 카카오 지도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좌표값을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얻은 후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Folium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라이브러리를 활용하여 지도 시각화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3F1F51D-7B16-65E4-D189-D299AD69C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672" y="2700795"/>
            <a:ext cx="6595375" cy="26407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AEC816-8716-65B5-823A-524118A478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0" y="6769267"/>
            <a:ext cx="4558553" cy="18266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3F440-D833-B31D-4F3F-97A9EDC27573}"/>
              </a:ext>
            </a:extLst>
          </p:cNvPr>
          <p:cNvSpPr txBox="1"/>
          <p:nvPr/>
        </p:nvSpPr>
        <p:spPr>
          <a:xfrm>
            <a:off x="457200" y="6110268"/>
            <a:ext cx="455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목장들의 이름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경로를 가져와서 </a:t>
            </a:r>
            <a:r>
              <a:rPr lang="en-US" altLang="ko-KR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</a:t>
            </a:r>
            <a:r>
              <a:rPr lang="ko-KR" altLang="en-US" sz="1600" dirty="0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개씩 </a:t>
            </a:r>
            <a:r>
              <a:rPr lang="ko-KR" altLang="en-US" sz="1600" dirty="0" err="1">
                <a:solidFill>
                  <a:srgbClr val="2C6E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페이징</a:t>
            </a:r>
            <a:endParaRPr lang="en-US" altLang="ko-KR" sz="1600" dirty="0">
              <a:solidFill>
                <a:srgbClr val="2C6E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D53CB2F-372D-54B8-A3BC-5D16070B8DF5}"/>
              </a:ext>
            </a:extLst>
          </p:cNvPr>
          <p:cNvCxnSpPr>
            <a:cxnSpLocks/>
          </p:cNvCxnSpPr>
          <p:nvPr/>
        </p:nvCxnSpPr>
        <p:spPr>
          <a:xfrm>
            <a:off x="1308235" y="5295655"/>
            <a:ext cx="0" cy="596994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ject 3">
            <a:extLst>
              <a:ext uri="{FF2B5EF4-FFF2-40B4-BE49-F238E27FC236}">
                <a16:creationId xmlns:a16="http://schemas.microsoft.com/office/drawing/2014/main" id="{E2AEF9B5-F7FD-FCDA-570E-C5859F12FCF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7064" y="9105900"/>
            <a:ext cx="18439841" cy="114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76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C6E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1011</Words>
  <Application>Microsoft Office PowerPoint</Application>
  <PresentationFormat>사용자 지정</PresentationFormat>
  <Paragraphs>159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에스코어 드림 1 Thin</vt:lpstr>
      <vt:lpstr>에스코어 드림 4 Regular</vt:lpstr>
      <vt:lpstr>에스코어 드림 5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</cp:lastModifiedBy>
  <cp:revision>70</cp:revision>
  <dcterms:created xsi:type="dcterms:W3CDTF">2024-02-27T12:31:39Z</dcterms:created>
  <dcterms:modified xsi:type="dcterms:W3CDTF">2024-03-04T08:22:07Z</dcterms:modified>
  <cp:version/>
</cp:coreProperties>
</file>